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30"/>
  </p:notesMasterIdLst>
  <p:handoutMasterIdLst>
    <p:handoutMasterId r:id="rId31"/>
  </p:handoutMasterIdLst>
  <p:sldIdLst>
    <p:sldId id="271" r:id="rId5"/>
    <p:sldId id="283" r:id="rId6"/>
    <p:sldId id="284" r:id="rId7"/>
    <p:sldId id="274" r:id="rId8"/>
    <p:sldId id="275" r:id="rId9"/>
    <p:sldId id="276" r:id="rId10"/>
    <p:sldId id="277" r:id="rId11"/>
    <p:sldId id="278" r:id="rId12"/>
    <p:sldId id="315" r:id="rId13"/>
    <p:sldId id="286" r:id="rId14"/>
    <p:sldId id="317" r:id="rId15"/>
    <p:sldId id="285" r:id="rId16"/>
    <p:sldId id="318" r:id="rId17"/>
    <p:sldId id="287" r:id="rId18"/>
    <p:sldId id="295" r:id="rId19"/>
    <p:sldId id="288" r:id="rId20"/>
    <p:sldId id="289" r:id="rId21"/>
    <p:sldId id="290" r:id="rId22"/>
    <p:sldId id="319" r:id="rId23"/>
    <p:sldId id="291" r:id="rId24"/>
    <p:sldId id="293" r:id="rId25"/>
    <p:sldId id="294" r:id="rId26"/>
    <p:sldId id="298" r:id="rId27"/>
    <p:sldId id="297" r:id="rId28"/>
    <p:sldId id="269"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BA00"/>
    <a:srgbClr val="86C400"/>
    <a:srgbClr val="82BF36"/>
    <a:srgbClr val="1F497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691" autoAdjust="0"/>
    <p:restoredTop sz="66763" autoAdjust="0"/>
  </p:normalViewPr>
  <p:slideViewPr>
    <p:cSldViewPr snapToGrid="0">
      <p:cViewPr varScale="1">
        <p:scale>
          <a:sx n="65" d="100"/>
          <a:sy n="65" d="100"/>
        </p:scale>
        <p:origin x="1296" y="78"/>
      </p:cViewPr>
      <p:guideLst/>
    </p:cSldViewPr>
  </p:slideViewPr>
  <p:notesTextViewPr>
    <p:cViewPr>
      <p:scale>
        <a:sx n="1" d="1"/>
        <a:sy n="1" d="1"/>
      </p:scale>
      <p:origin x="0" y="0"/>
    </p:cViewPr>
  </p:notesTextViewPr>
  <p:sorterViewPr>
    <p:cViewPr>
      <p:scale>
        <a:sx n="100" d="100"/>
        <a:sy n="100" d="100"/>
      </p:scale>
      <p:origin x="0" y="-4380"/>
    </p:cViewPr>
  </p:sorterViewPr>
  <p:notesViewPr>
    <p:cSldViewPr snapToGrid="0">
      <p:cViewPr varScale="1">
        <p:scale>
          <a:sx n="54" d="100"/>
          <a:sy n="54" d="100"/>
        </p:scale>
        <p:origin x="2796" y="4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notesMaster" Target="notesMasters/notesMaster1.xml"/><Relationship Id="rId35"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12E7B4A-039C-48A2-9B2C-AF16AA3873D8}" type="datetimeFigureOut">
              <a:rPr lang="en-US" smtClean="0"/>
              <a:t>7/7/2014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F5FCDD8-505C-48BF-B1E5-CD9B258934D2}" type="slidenum">
              <a:rPr lang="en-US" smtClean="0"/>
              <a:t>‹#›</a:t>
            </a:fld>
            <a:endParaRPr lang="en-US"/>
          </a:p>
        </p:txBody>
      </p:sp>
    </p:spTree>
    <p:extLst>
      <p:ext uri="{BB962C8B-B14F-4D97-AF65-F5344CB8AC3E}">
        <p14:creationId xmlns:p14="http://schemas.microsoft.com/office/powerpoint/2010/main" val="17819227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A005A0C-54D9-45AA-87D4-C551D08DFCE1}" type="datetimeFigureOut">
              <a:rPr lang="en-US" smtClean="0"/>
              <a:t>7/7/2014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CFD207A-07DF-40AD-A916-9872E089CE7A}" type="slidenum">
              <a:rPr lang="en-US" smtClean="0"/>
              <a:t>‹#›</a:t>
            </a:fld>
            <a:endParaRPr lang="en-US"/>
          </a:p>
        </p:txBody>
      </p:sp>
    </p:spTree>
    <p:extLst>
      <p:ext uri="{BB962C8B-B14F-4D97-AF65-F5344CB8AC3E}">
        <p14:creationId xmlns:p14="http://schemas.microsoft.com/office/powerpoint/2010/main" val="1295718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1</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06111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20</a:t>
            </a:fld>
            <a:endParaRPr lang="en-US"/>
          </a:p>
        </p:txBody>
      </p:sp>
    </p:spTree>
    <p:extLst>
      <p:ext uri="{BB962C8B-B14F-4D97-AF65-F5344CB8AC3E}">
        <p14:creationId xmlns:p14="http://schemas.microsoft.com/office/powerpoint/2010/main" val="20781721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Folders,</a:t>
            </a:r>
            <a:r>
              <a:rPr lang="en-US" baseline="0" dirty="0" smtClean="0"/>
              <a:t> moving parts</a:t>
            </a:r>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24</a:t>
            </a:fld>
            <a:endParaRPr lang="en-US"/>
          </a:p>
        </p:txBody>
      </p:sp>
    </p:spTree>
    <p:extLst>
      <p:ext uri="{BB962C8B-B14F-4D97-AF65-F5344CB8AC3E}">
        <p14:creationId xmlns:p14="http://schemas.microsoft.com/office/powerpoint/2010/main" val="25265742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3</a:t>
            </a:fld>
            <a:endParaRPr lang="en-US" dirty="0"/>
          </a:p>
        </p:txBody>
      </p:sp>
    </p:spTree>
    <p:extLst>
      <p:ext uri="{BB962C8B-B14F-4D97-AF65-F5344CB8AC3E}">
        <p14:creationId xmlns:p14="http://schemas.microsoft.com/office/powerpoint/2010/main" val="713712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F0F35F-DD44-4607-AEC1-49D7A4BC4066}" type="slidenum">
              <a:rPr lang="en-US" smtClean="0"/>
              <a:pPr/>
              <a:t>4</a:t>
            </a:fld>
            <a:endParaRPr lang="en-US" dirty="0"/>
          </a:p>
        </p:txBody>
      </p:sp>
    </p:spTree>
    <p:extLst>
      <p:ext uri="{BB962C8B-B14F-4D97-AF65-F5344CB8AC3E}">
        <p14:creationId xmlns:p14="http://schemas.microsoft.com/office/powerpoint/2010/main" val="25957564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CA" b="0" dirty="0" smtClean="0"/>
          </a:p>
        </p:txBody>
      </p:sp>
      <p:sp>
        <p:nvSpPr>
          <p:cNvPr id="4" name="Slide Number Placeholder 3"/>
          <p:cNvSpPr>
            <a:spLocks noGrp="1"/>
          </p:cNvSpPr>
          <p:nvPr>
            <p:ph type="sldNum" sz="quarter" idx="10"/>
          </p:nvPr>
        </p:nvSpPr>
        <p:spPr/>
        <p:txBody>
          <a:bodyPr/>
          <a:lstStyle/>
          <a:p>
            <a:fld id="{13F0F35F-DD44-4607-AEC1-49D7A4BC4066}" type="slidenum">
              <a:rPr lang="en-US" smtClean="0"/>
              <a:pPr/>
              <a:t>5</a:t>
            </a:fld>
            <a:endParaRPr lang="en-US" dirty="0"/>
          </a:p>
        </p:txBody>
      </p:sp>
    </p:spTree>
    <p:extLst>
      <p:ext uri="{BB962C8B-B14F-4D97-AF65-F5344CB8AC3E}">
        <p14:creationId xmlns:p14="http://schemas.microsoft.com/office/powerpoint/2010/main" val="29113045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4" name="Slide Number Placeholder 3"/>
          <p:cNvSpPr>
            <a:spLocks noGrp="1"/>
          </p:cNvSpPr>
          <p:nvPr>
            <p:ph type="sldNum" sz="quarter" idx="10"/>
          </p:nvPr>
        </p:nvSpPr>
        <p:spPr/>
        <p:txBody>
          <a:bodyPr/>
          <a:lstStyle/>
          <a:p>
            <a:fld id="{13F0F35F-DD44-4607-AEC1-49D7A4BC4066}" type="slidenum">
              <a:rPr lang="en-US" smtClean="0"/>
              <a:pPr/>
              <a:t>7</a:t>
            </a:fld>
            <a:endParaRPr lang="en-US" dirty="0"/>
          </a:p>
        </p:txBody>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08871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Autofit/>
          </a:bodyPr>
          <a:lstStyle/>
          <a:p>
            <a:endParaRPr lang="en-GB" dirty="0">
              <a:solidFill>
                <a:schemeClr val="tx2"/>
              </a:solidFill>
              <a:latin typeface="Segoe" pitchFamily="34" charset="0"/>
            </a:endParaRPr>
          </a:p>
        </p:txBody>
      </p:sp>
      <p:sp>
        <p:nvSpPr>
          <p:cNvPr id="4" name="Slide Number Placeholder 3"/>
          <p:cNvSpPr>
            <a:spLocks noGrp="1"/>
          </p:cNvSpPr>
          <p:nvPr>
            <p:ph type="sldNum" sz="quarter" idx="10"/>
          </p:nvPr>
        </p:nvSpPr>
        <p:spPr/>
        <p:txBody>
          <a:bodyPr/>
          <a:lstStyle/>
          <a:p>
            <a:fld id="{13F0F35F-DD44-4607-AEC1-49D7A4BC4066}" type="slidenum">
              <a:rPr lang="en-US" smtClean="0"/>
              <a:pPr/>
              <a:t>8</a:t>
            </a:fld>
            <a:endParaRPr lang="en-US" dirty="0"/>
          </a:p>
        </p:txBody>
      </p:sp>
    </p:spTree>
    <p:extLst>
      <p:ext uri="{BB962C8B-B14F-4D97-AF65-F5344CB8AC3E}">
        <p14:creationId xmlns:p14="http://schemas.microsoft.com/office/powerpoint/2010/main" val="15427575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E8C67A6-C0E7-47DF-97C2-CA9B11275397}" type="slidenum">
              <a:rPr lang="en-US" smtClean="0"/>
              <a:t>10</a:t>
            </a:fld>
            <a:endParaRPr lang="en-US"/>
          </a:p>
        </p:txBody>
      </p:sp>
    </p:spTree>
    <p:extLst>
      <p:ext uri="{BB962C8B-B14F-4D97-AF65-F5344CB8AC3E}">
        <p14:creationId xmlns:p14="http://schemas.microsoft.com/office/powerpoint/2010/main" val="10945058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914775" y="73025"/>
            <a:ext cx="3289300" cy="1851025"/>
          </a:xfrm>
        </p:spPr>
      </p:sp>
      <p:sp>
        <p:nvSpPr>
          <p:cNvPr id="3" name="Notes Placeholder 2"/>
          <p:cNvSpPr>
            <a:spLocks noGrp="1"/>
          </p:cNvSpPr>
          <p:nvPr>
            <p:ph type="body" idx="1"/>
          </p:nvPr>
        </p:nvSpPr>
        <p:spPr>
          <a:xfrm>
            <a:off x="310895" y="2093976"/>
            <a:ext cx="6153911" cy="6604000"/>
          </a:xfrm>
        </p:spPr>
        <p:txBody>
          <a:bodyPr>
            <a:noAutofit/>
          </a:bodyPr>
          <a:lstStyle/>
          <a:p>
            <a:pPr>
              <a:lnSpc>
                <a:spcPct val="115000"/>
              </a:lnSpc>
              <a:spcAft>
                <a:spcPts val="1000"/>
              </a:spcAft>
            </a:pPr>
            <a:r>
              <a:rPr lang="en-US" sz="1000">
                <a:latin typeface="Arial"/>
                <a:ea typeface="Calibri"/>
                <a:cs typeface="Times New Roman"/>
              </a:rPr>
              <a:t>Students will learn more about Entity Framework and data access in Module 2.</a:t>
            </a:r>
          </a:p>
          <a:p>
            <a:pPr>
              <a:lnSpc>
                <a:spcPct val="115000"/>
              </a:lnSpc>
              <a:spcAft>
                <a:spcPts val="1000"/>
              </a:spcAft>
            </a:pPr>
            <a:r>
              <a:rPr lang="en-US" sz="1000">
                <a:latin typeface="Arial"/>
                <a:ea typeface="Calibri"/>
                <a:cs typeface="Times New Roman"/>
              </a:rPr>
              <a:t>Students will learn more about the ASP.NET Routing Engine in Module 7.</a:t>
            </a:r>
          </a:p>
        </p:txBody>
      </p:sp>
      <p:sp>
        <p:nvSpPr>
          <p:cNvPr id="4" name="Slide Number Placeholder 3"/>
          <p:cNvSpPr>
            <a:spLocks noGrp="1"/>
          </p:cNvSpPr>
          <p:nvPr>
            <p:ph type="sldNum" sz="quarter" idx="10"/>
          </p:nvPr>
        </p:nvSpPr>
        <p:spPr/>
        <p:txBody>
          <a:bodyPr/>
          <a:lstStyle/>
          <a:p>
            <a:fld id="{B07A3AA4-E735-44C5-88C1-6B0F6288FC71}" type="slidenum">
              <a:rPr lang="en-US" smtClean="0"/>
              <a:pPr/>
              <a:t>12</a:t>
            </a:fld>
            <a:endParaRPr lang="en-US"/>
          </a:p>
        </p:txBody>
      </p:sp>
      <p:sp>
        <p:nvSpPr>
          <p:cNvPr id="5" name="Rectangle 4"/>
          <p:cNvSpPr/>
          <p:nvPr/>
        </p:nvSpPr>
        <p:spPr>
          <a:xfrm>
            <a:off x="0" y="0"/>
            <a:ext cx="3038475" cy="22225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smtClean="0">
                <a:solidFill>
                  <a:srgbClr val="000000"/>
                </a:solidFill>
                <a:latin typeface="Arial"/>
              </a:rPr>
              <a:t>20486A</a:t>
            </a:r>
            <a:endParaRPr lang="en-US" sz="1200" b="1">
              <a:solidFill>
                <a:srgbClr val="000000"/>
              </a:solidFill>
              <a:latin typeface="Arial"/>
            </a:endParaRPr>
          </a:p>
        </p:txBody>
      </p:sp>
      <p:sp>
        <p:nvSpPr>
          <p:cNvPr id="6" name="Rectangle 5"/>
          <p:cNvSpPr/>
          <p:nvPr/>
        </p:nvSpPr>
        <p:spPr>
          <a:xfrm>
            <a:off x="0" y="238125"/>
            <a:ext cx="3038475" cy="34766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200" b="1" smtClean="0">
                <a:solidFill>
                  <a:srgbClr val="336699"/>
                </a:solidFill>
                <a:latin typeface="Arial"/>
              </a:rPr>
              <a:t>01: Exploring ASP.NET MVC 4</a:t>
            </a:r>
            <a:endParaRPr lang="en-US" sz="1200" b="1">
              <a:solidFill>
                <a:srgbClr val="336699"/>
              </a:solidFill>
              <a:latin typeface="Arial"/>
            </a:endParaRPr>
          </a:p>
        </p:txBody>
      </p:sp>
    </p:spTree>
    <p:extLst>
      <p:ext uri="{BB962C8B-B14F-4D97-AF65-F5344CB8AC3E}">
        <p14:creationId xmlns:p14="http://schemas.microsoft.com/office/powerpoint/2010/main" val="32778936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CFD207A-07DF-40AD-A916-9872E089CE7A}" type="slidenum">
              <a:rPr lang="en-US" smtClean="0"/>
              <a:t>19</a:t>
            </a:fld>
            <a:endParaRPr lang="en-US"/>
          </a:p>
        </p:txBody>
      </p:sp>
    </p:spTree>
    <p:extLst>
      <p:ext uri="{BB962C8B-B14F-4D97-AF65-F5344CB8AC3E}">
        <p14:creationId xmlns:p14="http://schemas.microsoft.com/office/powerpoint/2010/main" val="143190211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93271" y="5132437"/>
            <a:ext cx="8579886"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sp>
        <p:nvSpPr>
          <p:cNvPr id="10" name="Title 1"/>
          <p:cNvSpPr>
            <a:spLocks noGrp="1"/>
          </p:cNvSpPr>
          <p:nvPr>
            <p:ph type="ctrTitle" hasCustomPrompt="1"/>
          </p:nvPr>
        </p:nvSpPr>
        <p:spPr>
          <a:xfrm>
            <a:off x="193271" y="2415641"/>
            <a:ext cx="8579886" cy="2603307"/>
          </a:xfrm>
          <a:prstGeom prst="rect">
            <a:avLst/>
          </a:prstGeom>
          <a:solidFill>
            <a:srgbClr val="7FBA00"/>
          </a:solidFill>
          <a:effectLst/>
        </p:spPr>
        <p:txBody>
          <a:bodyPr vert="horz" lIns="137160" tIns="137160" rIns="91409" bIns="137160" rtlCol="0" anchor="b" anchorCtr="0">
            <a:noAutofit/>
          </a:bodyPr>
          <a:lstStyle>
            <a:lvl1pPr>
              <a:defRPr lang="en-US" sz="4800" kern="0" dirty="0">
                <a:ln w="3175">
                  <a:noFill/>
                </a:ln>
                <a:gradFill flip="none" rotWithShape="1">
                  <a:gsLst>
                    <a:gs pos="4583">
                      <a:srgbClr val="FFFFFF"/>
                    </a:gs>
                    <a:gs pos="100000">
                      <a:srgbClr val="FFFFFF"/>
                    </a:gs>
                  </a:gsLst>
                  <a:lin ang="5400000" scaled="0"/>
                  <a:tileRect/>
                </a:gradFill>
              </a:defRPr>
            </a:lvl1pPr>
          </a:lstStyle>
          <a:p>
            <a:pPr lvl="0"/>
            <a:r>
              <a:rPr lang="en-US" dirty="0" smtClean="0"/>
              <a:t>Course title style</a:t>
            </a:r>
            <a:endParaRPr lang="en-US" dirty="0"/>
          </a:p>
        </p:txBody>
      </p:sp>
      <p:sp>
        <p:nvSpPr>
          <p:cNvPr id="8" name="top right small rectangle"/>
          <p:cNvSpPr/>
          <p:nvPr userDrawn="1"/>
        </p:nvSpPr>
        <p:spPr bwMode="auto">
          <a:xfrm>
            <a:off x="8902492" y="2418735"/>
            <a:ext cx="3087947" cy="2600214"/>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137160" tIns="137160" rIns="137160" bIns="137160" numCol="1" rtlCol="0" anchor="b" anchorCtr="0" compatLnSpc="1">
            <a:prstTxWarp prst="textNoShape">
              <a:avLst/>
            </a:prstTxWarp>
          </a:bodyPr>
          <a:lstStyle/>
          <a:p>
            <a:pPr defTabSz="913788" fontAlgn="base">
              <a:spcBef>
                <a:spcPct val="0"/>
              </a:spcBef>
              <a:spcAft>
                <a:spcPct val="0"/>
              </a:spcAft>
            </a:pPr>
            <a:endParaRPr lang="en-US" sz="2000" dirty="0">
              <a:gradFill>
                <a:gsLst>
                  <a:gs pos="0">
                    <a:srgbClr val="FFFFFF"/>
                  </a:gs>
                  <a:gs pos="100000">
                    <a:srgbClr val="FFFFFF"/>
                  </a:gs>
                </a:gsLst>
                <a:lin ang="5400000" scaled="0"/>
              </a:gradFill>
              <a:latin typeface="Segoe UI Light" panose="020B0502040204020203" pitchFamily="34" charset="0"/>
              <a:cs typeface="Segoe UI Light" panose="020B0502040204020203" pitchFamily="34" charset="0"/>
            </a:endParaRPr>
          </a:p>
        </p:txBody>
      </p:sp>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0731799" y="4630992"/>
            <a:ext cx="1131688" cy="334740"/>
          </a:xfrm>
          <a:prstGeom prst="rect">
            <a:avLst/>
          </a:prstGeom>
        </p:spPr>
      </p:pic>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942519667"/>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3792">
          <p15:clr>
            <a:srgbClr val="FBAE40"/>
          </p15:clr>
        </p15:guide>
        <p15:guide id="2" pos="3839">
          <p15:clr>
            <a:srgbClr val="FBAE40"/>
          </p15:clr>
        </p15:guide>
        <p15:guide id="3" orient="horz" pos="720">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Blank Color 1 Layout">
    <p:spTree>
      <p:nvGrpSpPr>
        <p:cNvPr id="1" name=""/>
        <p:cNvGrpSpPr/>
        <p:nvPr/>
      </p:nvGrpSpPr>
      <p:grpSpPr>
        <a:xfrm>
          <a:off x="0" y="0"/>
          <a:ext cx="0" cy="0"/>
          <a:chOff x="0" y="0"/>
          <a:chExt cx="0" cy="0"/>
        </a:xfrm>
      </p:grpSpPr>
      <p:sp>
        <p:nvSpPr>
          <p:cNvPr id="6" name="top right small rectangle"/>
          <p:cNvSpPr/>
          <p:nvPr userDrawn="1"/>
        </p:nvSpPr>
        <p:spPr bwMode="auto">
          <a:xfrm>
            <a:off x="0" y="0"/>
            <a:ext cx="12192000" cy="6858000"/>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sp>
        <p:nvSpPr>
          <p:cNvPr id="11" name="Rectangle 2"/>
          <p:cNvSpPr>
            <a:spLocks noChangeArrowheads="1"/>
          </p:cNvSpPr>
          <p:nvPr userDrawn="1"/>
        </p:nvSpPr>
        <p:spPr bwMode="auto">
          <a:xfrm>
            <a:off x="530087" y="5960743"/>
            <a:ext cx="11078818" cy="738664"/>
          </a:xfrm>
          <a:prstGeom prst="rect">
            <a:avLst/>
          </a:prstGeom>
          <a:noFill/>
          <a:ln w="9525">
            <a:noFill/>
            <a:miter lim="800000"/>
            <a:headEnd/>
            <a:tailEnd/>
          </a:ln>
        </p:spPr>
        <p:txBody>
          <a:bodyPr wrap="square">
            <a:spAutoFit/>
          </a:bodyPr>
          <a:lstStyle/>
          <a:p>
            <a:pPr marL="0" lvl="1" defTabSz="914088">
              <a:defRPr/>
            </a:pPr>
            <a:r>
              <a:rPr lang="en-US" sz="1050" dirty="0">
                <a:solidFill>
                  <a:schemeClr val="bg1">
                    <a:lumMod val="85000"/>
                  </a:schemeClr>
                </a:solidFill>
              </a:rPr>
              <a:t>©2013 Microsoft Corporation. All rights reserved. Microsoft, Windows, Office, Azure, System Center, Dynamics and other product names are or may be registered trademarks and/or trademarks in the U.S. and/or other countries. 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19"/>
          <a:stretch/>
        </p:blipFill>
        <p:spPr>
          <a:xfrm>
            <a:off x="530087" y="2940117"/>
            <a:ext cx="5473148" cy="2229412"/>
          </a:xfrm>
          <a:prstGeom prst="rect">
            <a:avLst/>
          </a:prstGeom>
        </p:spPr>
      </p:pic>
    </p:spTree>
    <p:extLst>
      <p:ext uri="{BB962C8B-B14F-4D97-AF65-F5344CB8AC3E}">
        <p14:creationId xmlns:p14="http://schemas.microsoft.com/office/powerpoint/2010/main" val="26678372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Section Header">
    <p:spTree>
      <p:nvGrpSpPr>
        <p:cNvPr id="1" name=""/>
        <p:cNvGrpSpPr/>
        <p:nvPr/>
      </p:nvGrpSpPr>
      <p:grpSpPr>
        <a:xfrm>
          <a:off x="0" y="0"/>
          <a:ext cx="0" cy="0"/>
          <a:chOff x="0" y="0"/>
          <a:chExt cx="0" cy="0"/>
        </a:xfrm>
      </p:grpSpPr>
      <p:sp>
        <p:nvSpPr>
          <p:cNvPr id="9" name="Subtitle 2"/>
          <p:cNvSpPr txBox="1">
            <a:spLocks/>
          </p:cNvSpPr>
          <p:nvPr userDrawn="1"/>
        </p:nvSpPr>
        <p:spPr>
          <a:xfrm>
            <a:off x="8738733" y="2685050"/>
            <a:ext cx="2241224" cy="2355337"/>
          </a:xfrm>
          <a:prstGeom prst="rect">
            <a:avLst/>
          </a:prstGeom>
        </p:spPr>
        <p:txBody>
          <a:bodyPr vert="horz" lIns="91409" tIns="45705" rIns="91409" bIns="45705" rtlCol="0" anchor="ctr" anchorCtr="0">
            <a:normAutofit/>
          </a:bodyPr>
          <a:lstStyle>
            <a:lvl1pPr marL="0" indent="0" algn="l" defTabSz="914052" rtl="0" eaLnBrk="1" latinLnBrk="0" hangingPunct="1">
              <a:lnSpc>
                <a:spcPct val="100000"/>
              </a:lnSpc>
              <a:spcBef>
                <a:spcPts val="0"/>
              </a:spcBef>
              <a:buSzPct val="90000"/>
              <a:buFont typeface="Arial" pitchFamily="34" charset="0"/>
              <a:buNone/>
              <a:defRPr lang="en-US" sz="1800" b="1" kern="1200" spc="-30" baseline="0" dirty="0">
                <a:gradFill>
                  <a:gsLst>
                    <a:gs pos="1250">
                      <a:srgbClr val="FFFFFF"/>
                    </a:gs>
                    <a:gs pos="6250">
                      <a:srgbClr val="FFFFFF"/>
                    </a:gs>
                  </a:gsLst>
                  <a:lin ang="5400000" scaled="0"/>
                </a:gradFill>
                <a:latin typeface="Segoe UI" pitchFamily="34" charset="0"/>
                <a:ea typeface="Segoe UI" pitchFamily="34" charset="0"/>
                <a:cs typeface="Segoe UI" pitchFamily="34" charset="0"/>
              </a:defRPr>
            </a:lvl1pPr>
            <a:lvl2pPr marL="457044" indent="0" algn="ctr" defTabSz="914088" rtl="0" eaLnBrk="1" latinLnBrk="0" hangingPunct="1">
              <a:spcBef>
                <a:spcPts val="300"/>
              </a:spcBef>
              <a:spcAft>
                <a:spcPts val="300"/>
              </a:spcAft>
              <a:buFont typeface="Arial" pitchFamily="34" charset="0"/>
              <a:buNone/>
              <a:defRPr sz="2800" kern="1200">
                <a:solidFill>
                  <a:schemeClr val="tx1">
                    <a:tint val="75000"/>
                  </a:schemeClr>
                </a:solidFill>
                <a:latin typeface="Segoe UI" pitchFamily="34" charset="0"/>
                <a:ea typeface="Segoe UI" pitchFamily="34" charset="0"/>
                <a:cs typeface="Segoe UI" pitchFamily="34" charset="0"/>
              </a:defRPr>
            </a:lvl2pPr>
            <a:lvl3pPr marL="914088" indent="0" algn="ctr" defTabSz="914088" rtl="0" eaLnBrk="1" latinLnBrk="0" hangingPunct="1">
              <a:spcBef>
                <a:spcPts val="200"/>
              </a:spcBef>
              <a:spcAft>
                <a:spcPts val="200"/>
              </a:spcAft>
              <a:buFont typeface="Arial" pitchFamily="34" charset="0"/>
              <a:buNone/>
              <a:defRPr sz="2400" kern="1200">
                <a:solidFill>
                  <a:schemeClr val="tx1">
                    <a:tint val="75000"/>
                  </a:schemeClr>
                </a:solidFill>
                <a:latin typeface="Segoe UI" pitchFamily="34" charset="0"/>
                <a:ea typeface="Segoe UI" pitchFamily="34" charset="0"/>
                <a:cs typeface="Segoe UI" pitchFamily="34" charset="0"/>
              </a:defRPr>
            </a:lvl3pPr>
            <a:lvl4pPr marL="1371133"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4pPr>
            <a:lvl5pPr marL="1828178" indent="0" algn="ctr" defTabSz="914088" rtl="0" eaLnBrk="1" latinLnBrk="0" hangingPunct="1">
              <a:spcBef>
                <a:spcPct val="20000"/>
              </a:spcBef>
              <a:buFont typeface="Arial" pitchFamily="34" charset="0"/>
              <a:buNone/>
              <a:defRPr sz="2000" kern="1200">
                <a:solidFill>
                  <a:schemeClr val="tx1">
                    <a:tint val="75000"/>
                  </a:schemeClr>
                </a:solidFill>
                <a:latin typeface="Segoe UI" pitchFamily="34" charset="0"/>
                <a:ea typeface="Segoe UI" pitchFamily="34" charset="0"/>
                <a:cs typeface="Segoe UI" pitchFamily="34" charset="0"/>
              </a:defRPr>
            </a:lvl5pPr>
            <a:lvl6pPr marL="2285222"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2267"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199311"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6358" indent="0" algn="ctr" defTabSz="914088"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en-US" smtClean="0"/>
              <a:t>Click to edit Master subtitle style</a:t>
            </a:r>
            <a:endParaRPr lang="en-US"/>
          </a:p>
        </p:txBody>
      </p:sp>
      <p:sp>
        <p:nvSpPr>
          <p:cNvPr id="13" name="Title 1"/>
          <p:cNvSpPr txBox="1">
            <a:spLocks/>
          </p:cNvSpPr>
          <p:nvPr userDrawn="1"/>
        </p:nvSpPr>
        <p:spPr>
          <a:xfrm>
            <a:off x="193271" y="3376350"/>
            <a:ext cx="8409867" cy="1692617"/>
          </a:xfrm>
          <a:prstGeom prst="rect">
            <a:avLst/>
          </a:prstGeom>
          <a:solidFill>
            <a:srgbClr val="82BF36"/>
          </a:solidFill>
          <a:effectLst/>
        </p:spPr>
        <p:txBody>
          <a:bodyPr vert="horz" lIns="137160" tIns="137160" rIns="91409" bIns="137160" rtlCol="0" anchor="b" anchorCtr="0">
            <a:noAutofit/>
          </a:bodyPr>
          <a:lstStyle>
            <a:lvl1pPr algn="l" defTabSz="914088" rtl="0" eaLnBrk="1" latinLnBrk="0" hangingPunct="1">
              <a:spcBef>
                <a:spcPct val="0"/>
              </a:spcBef>
              <a:buNone/>
              <a:defRPr lang="en-US" sz="4000" kern="0" dirty="0">
                <a:ln w="3175">
                  <a:noFill/>
                </a:ln>
                <a:gradFill flip="none" rotWithShape="1">
                  <a:gsLst>
                    <a:gs pos="4583">
                      <a:srgbClr val="FFFFFF"/>
                    </a:gs>
                    <a:gs pos="100000">
                      <a:srgbClr val="FFFFFF"/>
                    </a:gs>
                  </a:gsLst>
                  <a:lin ang="5400000" scaled="0"/>
                  <a:tileRect/>
                </a:gradFill>
                <a:latin typeface="Segoe UI" pitchFamily="34" charset="0"/>
                <a:ea typeface="Segoe UI" pitchFamily="34" charset="0"/>
                <a:cs typeface="Segoe UI" pitchFamily="34" charset="0"/>
              </a:defRPr>
            </a:lvl1pPr>
          </a:lstStyle>
          <a:p>
            <a:endParaRPr lang="en-US" sz="4000" dirty="0"/>
          </a:p>
        </p:txBody>
      </p:sp>
      <p:sp>
        <p:nvSpPr>
          <p:cNvPr id="14" name="top right small rectangle"/>
          <p:cNvSpPr/>
          <p:nvPr userDrawn="1"/>
        </p:nvSpPr>
        <p:spPr bwMode="auto">
          <a:xfrm>
            <a:off x="8682790" y="3374967"/>
            <a:ext cx="3257419" cy="1694322"/>
          </a:xfrm>
          <a:prstGeom prst="rect">
            <a:avLst/>
          </a:prstGeom>
          <a:solidFill>
            <a:schemeClr val="tx2"/>
          </a:solidFill>
          <a:ln>
            <a:noFill/>
            <a:headEnd type="none" w="med" len="med"/>
            <a:tailEnd type="none" w="med" len="med"/>
          </a:ln>
        </p:spPr>
        <p:style>
          <a:lnRef idx="2">
            <a:schemeClr val="accent5">
              <a:shade val="50000"/>
            </a:schemeClr>
          </a:lnRef>
          <a:fillRef idx="1">
            <a:schemeClr val="accent5"/>
          </a:fillRef>
          <a:effectRef idx="0">
            <a:schemeClr val="accent5"/>
          </a:effectRef>
          <a:fontRef idx="minor">
            <a:schemeClr val="lt1"/>
          </a:fontRef>
        </p:style>
        <p:txBody>
          <a:bodyPr vert="horz" wrap="square" lIns="91404" tIns="45703" rIns="91404" bIns="45703" numCol="1" rtlCol="0" anchor="ctr" anchorCtr="0" compatLnSpc="1">
            <a:prstTxWarp prst="textNoShape">
              <a:avLst/>
            </a:prstTxWarp>
          </a:bodyPr>
          <a:lstStyle/>
          <a:p>
            <a:pPr algn="ctr" defTabSz="913788" fontAlgn="base">
              <a:spcBef>
                <a:spcPct val="0"/>
              </a:spcBef>
              <a:spcAft>
                <a:spcPct val="0"/>
              </a:spcAft>
            </a:pPr>
            <a:endParaRPr lang="en-US" sz="2200" dirty="0">
              <a:gradFill>
                <a:gsLst>
                  <a:gs pos="0">
                    <a:srgbClr val="FFFFFF"/>
                  </a:gs>
                  <a:gs pos="100000">
                    <a:srgbClr val="FFFFFF"/>
                  </a:gs>
                </a:gsLst>
                <a:lin ang="5400000" scaled="0"/>
              </a:gradFill>
            </a:endParaRPr>
          </a:p>
        </p:txBody>
      </p:sp>
      <p:pic>
        <p:nvPicPr>
          <p:cNvPr id="15" name="Picture 14"/>
          <p:cNvPicPr>
            <a:picLocks noChangeAspect="1"/>
          </p:cNvPicPr>
          <p:nvPr userDrawn="1"/>
        </p:nvPicPr>
        <p:blipFill rotWithShape="1">
          <a:blip r:embed="rId2" cstate="print">
            <a:extLst>
              <a:ext uri="{28A0092B-C50C-407E-A947-70E740481C1C}">
                <a14:useLocalDpi xmlns:a14="http://schemas.microsoft.com/office/drawing/2010/main" val="0"/>
              </a:ext>
            </a:extLst>
          </a:blip>
          <a:srcRect l="9720" t="16544" r="7275" b="16691"/>
          <a:stretch/>
        </p:blipFill>
        <p:spPr>
          <a:xfrm>
            <a:off x="11181757" y="4821401"/>
            <a:ext cx="740346" cy="218986"/>
          </a:xfrm>
          <a:prstGeom prst="rect">
            <a:avLst/>
          </a:prstGeom>
        </p:spPr>
      </p:pic>
      <p:sp>
        <p:nvSpPr>
          <p:cNvPr id="16" name="Text Placeholder 10"/>
          <p:cNvSpPr>
            <a:spLocks noGrp="1"/>
          </p:cNvSpPr>
          <p:nvPr>
            <p:ph type="body" sz="quarter" idx="10" hasCustomPrompt="1"/>
          </p:nvPr>
        </p:nvSpPr>
        <p:spPr>
          <a:xfrm>
            <a:off x="292101" y="3466407"/>
            <a:ext cx="8215796" cy="1485524"/>
          </a:xfrm>
          <a:prstGeom prst="rect">
            <a:avLst/>
          </a:prstGeom>
        </p:spPr>
        <p:txBody>
          <a:bodyPr anchor="b" anchorCtr="0">
            <a:normAutofit/>
          </a:bodyPr>
          <a:lstStyle>
            <a:lvl1pPr marL="0" indent="0">
              <a:buNone/>
              <a:defRPr sz="3600" b="0" baseline="0">
                <a:solidFill>
                  <a:schemeClr val="bg1"/>
                </a:solidFill>
                <a:latin typeface="Segoe UI Light" panose="020B0502040204020203" pitchFamily="34" charset="0"/>
                <a:cs typeface="Segoe UI Light" panose="020B0502040204020203" pitchFamily="34" charset="0"/>
              </a:defRPr>
            </a:lvl1pPr>
          </a:lstStyle>
          <a:p>
            <a:pPr lvl="0"/>
            <a:r>
              <a:rPr lang="en-US" dirty="0" smtClean="0"/>
              <a:t>Module or Section transition style</a:t>
            </a:r>
          </a:p>
        </p:txBody>
      </p:sp>
      <p:sp>
        <p:nvSpPr>
          <p:cNvPr id="11" name="Subtitle 2"/>
          <p:cNvSpPr>
            <a:spLocks noGrp="1"/>
          </p:cNvSpPr>
          <p:nvPr>
            <p:ph type="subTitle" idx="1"/>
          </p:nvPr>
        </p:nvSpPr>
        <p:spPr>
          <a:xfrm>
            <a:off x="193271" y="5132437"/>
            <a:ext cx="8409867" cy="1460779"/>
          </a:xfrm>
          <a:prstGeom prst="rect">
            <a:avLst/>
          </a:prstGeom>
        </p:spPr>
        <p:txBody>
          <a:bodyPr lIns="137160" tIns="137160" rIns="137160" bIns="137160" anchor="b" anchorCtr="0">
            <a:normAutofit/>
          </a:bodyPr>
          <a:lstStyle>
            <a:lvl1pPr marL="0" indent="0" algn="l" defTabSz="914052" rtl="0" eaLnBrk="1" latinLnBrk="0" hangingPunct="1">
              <a:lnSpc>
                <a:spcPct val="100000"/>
              </a:lnSpc>
              <a:spcBef>
                <a:spcPts val="0"/>
              </a:spcBef>
              <a:buSzPct val="90000"/>
              <a:buFont typeface="Arial" pitchFamily="34" charset="0"/>
              <a:buNone/>
              <a:defRPr lang="en-US" sz="2400" b="0" kern="0" spc="0" baseline="0" dirty="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457044" indent="0" algn="ctr">
              <a:buNone/>
              <a:defRPr>
                <a:solidFill>
                  <a:schemeClr val="tx1">
                    <a:tint val="75000"/>
                  </a:schemeClr>
                </a:solidFill>
              </a:defRPr>
            </a:lvl2pPr>
            <a:lvl3pPr marL="914088" indent="0" algn="ctr">
              <a:buNone/>
              <a:defRPr>
                <a:solidFill>
                  <a:schemeClr val="tx1">
                    <a:tint val="75000"/>
                  </a:schemeClr>
                </a:solidFill>
              </a:defRPr>
            </a:lvl3pPr>
            <a:lvl4pPr marL="1371133" indent="0" algn="ctr">
              <a:buNone/>
              <a:defRPr>
                <a:solidFill>
                  <a:schemeClr val="tx1">
                    <a:tint val="75000"/>
                  </a:schemeClr>
                </a:solidFill>
              </a:defRPr>
            </a:lvl4pPr>
            <a:lvl5pPr marL="1828178" indent="0" algn="ctr">
              <a:buNone/>
              <a:defRPr>
                <a:solidFill>
                  <a:schemeClr val="tx1">
                    <a:tint val="75000"/>
                  </a:schemeClr>
                </a:solidFill>
              </a:defRPr>
            </a:lvl5pPr>
            <a:lvl6pPr marL="2285222" indent="0" algn="ctr">
              <a:buNone/>
              <a:defRPr>
                <a:solidFill>
                  <a:schemeClr val="tx1">
                    <a:tint val="75000"/>
                  </a:schemeClr>
                </a:solidFill>
              </a:defRPr>
            </a:lvl6pPr>
            <a:lvl7pPr marL="2742267" indent="0" algn="ctr">
              <a:buNone/>
              <a:defRPr>
                <a:solidFill>
                  <a:schemeClr val="tx1">
                    <a:tint val="75000"/>
                  </a:schemeClr>
                </a:solidFill>
              </a:defRPr>
            </a:lvl7pPr>
            <a:lvl8pPr marL="3199311" indent="0" algn="ctr">
              <a:buNone/>
              <a:defRPr>
                <a:solidFill>
                  <a:schemeClr val="tx1">
                    <a:tint val="75000"/>
                  </a:schemeClr>
                </a:solidFill>
              </a:defRPr>
            </a:lvl8pPr>
            <a:lvl9pPr marL="3656358" indent="0" algn="ctr">
              <a:buNone/>
              <a:defRPr>
                <a:solidFill>
                  <a:schemeClr val="tx1">
                    <a:tint val="75000"/>
                  </a:schemeClr>
                </a:solidFill>
              </a:defRPr>
            </a:lvl9pPr>
          </a:lstStyle>
          <a:p>
            <a:r>
              <a:rPr lang="en-US" dirty="0" smtClean="0"/>
              <a:t>Click to edit Master subtitle style</a:t>
            </a:r>
            <a:endParaRPr lang="en-US" dirty="0"/>
          </a:p>
        </p:txBody>
      </p:sp>
      <p:pic>
        <p:nvPicPr>
          <p:cNvPr id="12" name="Picture 1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93271" y="164177"/>
            <a:ext cx="2084416" cy="833766"/>
          </a:xfrm>
          <a:prstGeom prst="rect">
            <a:avLst/>
          </a:prstGeom>
        </p:spPr>
      </p:pic>
    </p:spTree>
    <p:extLst>
      <p:ext uri="{BB962C8B-B14F-4D97-AF65-F5344CB8AC3E}">
        <p14:creationId xmlns:p14="http://schemas.microsoft.com/office/powerpoint/2010/main" val="389134869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MO Layout">
    <p:spTree>
      <p:nvGrpSpPr>
        <p:cNvPr id="1" name=""/>
        <p:cNvGrpSpPr/>
        <p:nvPr/>
      </p:nvGrpSpPr>
      <p:grpSpPr>
        <a:xfrm>
          <a:off x="0" y="0"/>
          <a:ext cx="0" cy="0"/>
          <a:chOff x="0" y="0"/>
          <a:chExt cx="0" cy="0"/>
        </a:xfrm>
      </p:grpSpPr>
      <p:sp>
        <p:nvSpPr>
          <p:cNvPr id="3" name="Title Placeholder 9"/>
          <p:cNvSpPr>
            <a:spLocks noGrp="1"/>
          </p:cNvSpPr>
          <p:nvPr>
            <p:ph type="title"/>
          </p:nvPr>
        </p:nvSpPr>
        <p:spPr>
          <a:xfrm>
            <a:off x="608171" y="4468764"/>
            <a:ext cx="11432977" cy="1676400"/>
          </a:xfrm>
          <a:prstGeom prst="rect">
            <a:avLst/>
          </a:prstGeom>
        </p:spPr>
        <p:txBody>
          <a:bodyPr vert="horz" lIns="91409" tIns="45705" rIns="91409" bIns="45705" rtlCol="0" anchor="t" anchorCtr="0">
            <a:normAutofit/>
          </a:bodyPr>
          <a:lstStyle>
            <a:lvl1pPr>
              <a:defRPr sz="3600"/>
            </a:lvl1pPr>
          </a:lstStyle>
          <a:p>
            <a:r>
              <a:rPr lang="en-US" dirty="0" smtClean="0"/>
              <a:t>Click to edit Master title style</a:t>
            </a:r>
            <a:endParaRPr lang="en-US" dirty="0"/>
          </a:p>
        </p:txBody>
      </p:sp>
      <p:sp>
        <p:nvSpPr>
          <p:cNvPr id="2" name="TextBox 1"/>
          <p:cNvSpPr txBox="1"/>
          <p:nvPr userDrawn="1"/>
        </p:nvSpPr>
        <p:spPr>
          <a:xfrm>
            <a:off x="608171" y="3087325"/>
            <a:ext cx="11356757" cy="1107996"/>
          </a:xfrm>
          <a:prstGeom prst="rect">
            <a:avLst/>
          </a:prstGeom>
          <a:noFill/>
        </p:spPr>
        <p:txBody>
          <a:bodyPr wrap="square" rtlCol="0">
            <a:spAutoFit/>
          </a:bodyPr>
          <a:lstStyle/>
          <a:p>
            <a:pPr defTabSz="914088"/>
            <a:r>
              <a:rPr lang="en-US" sz="6600" dirty="0">
                <a:solidFill>
                  <a:prstClr val="black"/>
                </a:solidFill>
                <a:latin typeface="Segoe UI Light" pitchFamily="34" charset="0"/>
                <a:ea typeface="Segoe UI" pitchFamily="34" charset="0"/>
                <a:cs typeface="Segoe UI" pitchFamily="34" charset="0"/>
              </a:rPr>
              <a:t>DEMO</a:t>
            </a:r>
          </a:p>
        </p:txBody>
      </p:sp>
      <p:cxnSp>
        <p:nvCxnSpPr>
          <p:cNvPr id="6" name="Straight Connector 5"/>
          <p:cNvCxnSpPr/>
          <p:nvPr userDrawn="1"/>
        </p:nvCxnSpPr>
        <p:spPr>
          <a:xfrm>
            <a:off x="608171" y="4077925"/>
            <a:ext cx="11356757" cy="0"/>
          </a:xfrm>
          <a:prstGeom prst="line">
            <a:avLst/>
          </a:prstGeom>
          <a:ln>
            <a:solidFill>
              <a:schemeClr val="tx1"/>
            </a:solidFill>
          </a:ln>
          <a:effectLst>
            <a:outerShdw blurRad="50800" dist="38100" dir="2700000" algn="tl"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71450" y="177800"/>
            <a:ext cx="2857500" cy="1143000"/>
          </a:xfrm>
          <a:prstGeom prst="rect">
            <a:avLst/>
          </a:prstGeom>
        </p:spPr>
      </p:pic>
    </p:spTree>
    <p:extLst>
      <p:ext uri="{BB962C8B-B14F-4D97-AF65-F5344CB8AC3E}">
        <p14:creationId xmlns:p14="http://schemas.microsoft.com/office/powerpoint/2010/main" val="382326002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Click to edit Master title style</a:t>
            </a:r>
            <a:endParaRPr lang="en-US" dirty="0"/>
          </a:p>
        </p:txBody>
      </p:sp>
      <p:sp>
        <p:nvSpPr>
          <p:cNvPr id="6" name="Content Placeholder 5"/>
          <p:cNvSpPr>
            <a:spLocks noGrp="1"/>
          </p:cNvSpPr>
          <p:nvPr>
            <p:ph sz="quarter" idx="10"/>
          </p:nvPr>
        </p:nvSpPr>
        <p:spPr>
          <a:xfrm>
            <a:off x="379413" y="1388226"/>
            <a:ext cx="11525250" cy="5290388"/>
          </a:xfrm>
          <a:prstGeom prst="rect">
            <a:avLst/>
          </a:prstGeom>
        </p:spPr>
        <p:txBody>
          <a:bodyPr/>
          <a:lstStyle>
            <a:lvl1pPr>
              <a:spcBef>
                <a:spcPts val="1400"/>
              </a:spcBef>
              <a:defRPr b="0"/>
            </a:lvl1pPr>
            <a:lvl2pPr>
              <a:defRPr>
                <a:solidFill>
                  <a:schemeClr val="tx1">
                    <a:lumMod val="75000"/>
                    <a:lumOff val="25000"/>
                  </a:schemeClr>
                </a:solidFill>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160774583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8" name="Content Placeholder 3"/>
          <p:cNvSpPr>
            <a:spLocks noGrp="1"/>
          </p:cNvSpPr>
          <p:nvPr>
            <p:ph sz="half" idx="2"/>
          </p:nvPr>
        </p:nvSpPr>
        <p:spPr>
          <a:xfrm>
            <a:off x="379511" y="1371601"/>
            <a:ext cx="5616915"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Content Placeholder 5"/>
          <p:cNvSpPr>
            <a:spLocks noGrp="1"/>
          </p:cNvSpPr>
          <p:nvPr>
            <p:ph sz="quarter" idx="4"/>
          </p:nvPr>
        </p:nvSpPr>
        <p:spPr>
          <a:xfrm>
            <a:off x="6275742" y="1371601"/>
            <a:ext cx="5619121" cy="4953001"/>
          </a:xfrm>
          <a:prstGeom prst="rect">
            <a:avLst/>
          </a:prstGeom>
        </p:spPr>
        <p:txBody>
          <a:bodyPr>
            <a:normAutofit/>
          </a:bodyPr>
          <a:lstStyle>
            <a:lvl1pPr>
              <a:defRPr sz="3200"/>
            </a:lvl1pPr>
            <a:lvl2pPr>
              <a:defRPr sz="2800"/>
            </a:lvl2pPr>
            <a:lvl3pPr>
              <a:defRPr sz="2400"/>
            </a:lvl3pPr>
            <a:lvl4pPr>
              <a:defRPr sz="2000"/>
            </a:lvl4pPr>
            <a:lvl5pPr>
              <a:defRPr sz="20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9946145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79511" y="1330656"/>
            <a:ext cx="5616915" cy="639762"/>
          </a:xfrm>
          <a:prstGeom prst="rect">
            <a:avLst/>
          </a:prstGeom>
          <a:solidFill>
            <a:srgbClr val="86C400"/>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379511" y="1981200"/>
            <a:ext cx="5616915"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6345807" y="1330656"/>
            <a:ext cx="5619121" cy="639762"/>
          </a:xfrm>
          <a:prstGeom prst="rect">
            <a:avLst/>
          </a:prstGeom>
          <a:solidFill>
            <a:srgbClr val="1F497D"/>
          </a:solidFill>
        </p:spPr>
        <p:txBody>
          <a:bodyPr anchor="b">
            <a:normAutofit/>
          </a:bodyPr>
          <a:lstStyle>
            <a:lvl1pPr marL="0" indent="0">
              <a:buNone/>
              <a:defRPr sz="3200" b="1">
                <a:solidFill>
                  <a:schemeClr val="bg1"/>
                </a:solidFill>
                <a:effectLst/>
              </a:defRPr>
            </a:lvl1pPr>
            <a:lvl2pPr marL="457044" indent="0">
              <a:buNone/>
              <a:defRPr sz="2000" b="1"/>
            </a:lvl2pPr>
            <a:lvl3pPr marL="914088" indent="0">
              <a:buNone/>
              <a:defRPr sz="1800" b="1"/>
            </a:lvl3pPr>
            <a:lvl4pPr marL="1371133" indent="0">
              <a:buNone/>
              <a:defRPr sz="1600" b="1"/>
            </a:lvl4pPr>
            <a:lvl5pPr marL="1828178" indent="0">
              <a:buNone/>
              <a:defRPr sz="1600" b="1"/>
            </a:lvl5pPr>
            <a:lvl6pPr marL="2285222" indent="0">
              <a:buNone/>
              <a:defRPr sz="1600" b="1"/>
            </a:lvl6pPr>
            <a:lvl7pPr marL="2742267" indent="0">
              <a:buNone/>
              <a:defRPr sz="1600" b="1"/>
            </a:lvl7pPr>
            <a:lvl8pPr marL="3199311" indent="0">
              <a:buNone/>
              <a:defRPr sz="1600" b="1"/>
            </a:lvl8pPr>
            <a:lvl9pPr marL="3656358"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6345807" y="1981200"/>
            <a:ext cx="5619121" cy="4648200"/>
          </a:xfrm>
          <a:prstGeom prst="rect">
            <a:avLst/>
          </a:prstGeom>
        </p:spPr>
        <p:txBody>
          <a:bodyPr/>
          <a:lstStyle>
            <a:lvl1pPr>
              <a:defRPr sz="2800"/>
            </a:lvl1pPr>
            <a:lvl2pPr>
              <a:defRPr sz="2400"/>
            </a:lvl2pPr>
            <a:lvl3pPr>
              <a:defRPr sz="2000"/>
            </a:lvl3pPr>
            <a:lvl4pPr>
              <a:defRPr sz="1800"/>
            </a:lvl4pPr>
            <a:lvl5pPr>
              <a:defRPr sz="18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6902160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67839895"/>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72854126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ransition Slide">
    <p:bg>
      <p:bgPr>
        <a:solidFill>
          <a:srgbClr val="7FBA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2897257"/>
            <a:ext cx="12192000" cy="1063487"/>
          </a:xfrm>
        </p:spPr>
        <p:txBody>
          <a:bodyPr/>
          <a:lstStyle>
            <a:lvl1pPr algn="ctr">
              <a:defRPr baseline="0">
                <a:solidFill>
                  <a:schemeClr val="bg1"/>
                </a:solidFill>
              </a:defRPr>
            </a:lvl1pPr>
          </a:lstStyle>
          <a:p>
            <a:r>
              <a:rPr lang="en-US" dirty="0" smtClean="0"/>
              <a:t>Transition Slide</a:t>
            </a:r>
            <a:endParaRPr lang="en-US" dirty="0"/>
          </a:p>
        </p:txBody>
      </p:sp>
    </p:spTree>
    <p:extLst>
      <p:ext uri="{BB962C8B-B14F-4D97-AF65-F5344CB8AC3E}">
        <p14:creationId xmlns:p14="http://schemas.microsoft.com/office/powerpoint/2010/main" val="5834933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0" name="Title Placeholder 9"/>
          <p:cNvSpPr>
            <a:spLocks noGrp="1"/>
          </p:cNvSpPr>
          <p:nvPr>
            <p:ph type="title"/>
          </p:nvPr>
        </p:nvSpPr>
        <p:spPr>
          <a:xfrm>
            <a:off x="379514" y="182215"/>
            <a:ext cx="11524432" cy="1063487"/>
          </a:xfrm>
          <a:prstGeom prst="rect">
            <a:avLst/>
          </a:prstGeom>
        </p:spPr>
        <p:txBody>
          <a:bodyPr vert="horz" lIns="91409" tIns="45705" rIns="91409" bIns="45705" rtlCol="0" anchor="t" anchorCtr="0">
            <a:normAutofit/>
          </a:bodyPr>
          <a:lstStyle/>
          <a:p>
            <a:r>
              <a:rPr lang="en-US" dirty="0" smtClean="0"/>
              <a:t>Click to edit Master title style</a:t>
            </a:r>
            <a:endParaRPr lang="en-US" dirty="0"/>
          </a:p>
        </p:txBody>
      </p:sp>
    </p:spTree>
    <p:extLst>
      <p:ext uri="{BB962C8B-B14F-4D97-AF65-F5344CB8AC3E}">
        <p14:creationId xmlns:p14="http://schemas.microsoft.com/office/powerpoint/2010/main" val="3118783959"/>
      </p:ext>
    </p:extLst>
  </p:cSld>
  <p:clrMap bg1="lt1" tx1="dk1" bg2="lt2" tx2="dk2" accent1="accent1" accent2="accent2" accent3="accent3" accent4="accent4" accent5="accent5" accent6="accent6" hlink="hlink" folHlink="folHlink"/>
  <p:sldLayoutIdLst>
    <p:sldLayoutId id="2147483661" r:id="rId1"/>
    <p:sldLayoutId id="2147483671" r:id="rId2"/>
    <p:sldLayoutId id="2147483667" r:id="rId3"/>
    <p:sldLayoutId id="2147483663" r:id="rId4"/>
    <p:sldLayoutId id="2147483664" r:id="rId5"/>
    <p:sldLayoutId id="2147483665" r:id="rId6"/>
    <p:sldLayoutId id="2147483666" r:id="rId7"/>
    <p:sldLayoutId id="2147483668" r:id="rId8"/>
    <p:sldLayoutId id="2147483672" r:id="rId9"/>
    <p:sldLayoutId id="2147483669" r:id="rId10"/>
  </p:sldLayoutIdLst>
  <p:timing>
    <p:tnLst>
      <p:par>
        <p:cTn id="1" dur="indefinite" restart="never" nodeType="tmRoot"/>
      </p:par>
    </p:tnLst>
  </p:timing>
  <p:txStyles>
    <p:titleStyle>
      <a:lvl1pPr algn="l" defTabSz="914088" rtl="0" eaLnBrk="1" latinLnBrk="0" hangingPunct="1">
        <a:lnSpc>
          <a:spcPct val="80000"/>
        </a:lnSpc>
        <a:spcBef>
          <a:spcPct val="0"/>
        </a:spcBef>
        <a:buNone/>
        <a:defRPr sz="4400" kern="120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p:titleStyle>
    <p:bodyStyle>
      <a:lvl1pPr marL="342783" indent="-342783" algn="l" defTabSz="914088" rtl="0" eaLnBrk="1" latinLnBrk="0" hangingPunct="1">
        <a:spcBef>
          <a:spcPts val="1200"/>
        </a:spcBef>
        <a:buFont typeface="Arial" pitchFamily="34" charset="0"/>
        <a:buChar char="•"/>
        <a:defRPr sz="3200" b="1"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1pPr>
      <a:lvl2pPr marL="742698" indent="-285652" algn="l" defTabSz="914088" rtl="0" eaLnBrk="1" latinLnBrk="0" hangingPunct="1">
        <a:spcBef>
          <a:spcPts val="300"/>
        </a:spcBef>
        <a:spcAft>
          <a:spcPts val="300"/>
        </a:spcAft>
        <a:buFont typeface="Arial" pitchFamily="34" charset="0"/>
        <a:buChar char="–"/>
        <a:defRPr sz="28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2pPr>
      <a:lvl3pPr marL="1142612" indent="-228522" algn="l" defTabSz="914088" rtl="0" eaLnBrk="1" latinLnBrk="0" hangingPunct="1">
        <a:spcBef>
          <a:spcPts val="200"/>
        </a:spcBef>
        <a:spcAft>
          <a:spcPts val="200"/>
        </a:spcAft>
        <a:buFont typeface="Arial" pitchFamily="34" charset="0"/>
        <a:buChar char="•"/>
        <a:defRPr sz="24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3pPr>
      <a:lvl4pPr marL="1599657"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4pPr>
      <a:lvl5pPr marL="2056700" indent="-228522" algn="l" defTabSz="914088" rtl="0" eaLnBrk="1" latinLnBrk="0" hangingPunct="1">
        <a:spcBef>
          <a:spcPct val="20000"/>
        </a:spcBef>
        <a:buFont typeface="Arial" pitchFamily="34" charset="0"/>
        <a:buChar char="»"/>
        <a:defRPr sz="2000" kern="0" baseline="0">
          <a:solidFill>
            <a:schemeClr val="tx1"/>
          </a:solidFill>
          <a:latin typeface="Segoe UI Light" panose="020B0502040204020203" pitchFamily="34" charset="0"/>
          <a:ea typeface="Segoe UI Light" panose="020B0502040204020203" pitchFamily="34" charset="0"/>
          <a:cs typeface="Segoe UI Light" panose="020B0502040204020203" pitchFamily="34" charset="0"/>
        </a:defRPr>
      </a:lvl5pPr>
      <a:lvl6pPr marL="2513745"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0789"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7833"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4878" indent="-228522" algn="l" defTabSz="91408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088" rtl="0" eaLnBrk="1" latinLnBrk="0" hangingPunct="1">
        <a:defRPr sz="1800" kern="1200">
          <a:solidFill>
            <a:schemeClr val="tx1"/>
          </a:solidFill>
          <a:latin typeface="+mn-lt"/>
          <a:ea typeface="+mn-ea"/>
          <a:cs typeface="+mn-cs"/>
        </a:defRPr>
      </a:lvl1pPr>
      <a:lvl2pPr marL="457044" algn="l" defTabSz="914088" rtl="0" eaLnBrk="1" latinLnBrk="0" hangingPunct="1">
        <a:defRPr sz="1800" kern="1200">
          <a:solidFill>
            <a:schemeClr val="tx1"/>
          </a:solidFill>
          <a:latin typeface="+mn-lt"/>
          <a:ea typeface="+mn-ea"/>
          <a:cs typeface="+mn-cs"/>
        </a:defRPr>
      </a:lvl2pPr>
      <a:lvl3pPr marL="914088" algn="l" defTabSz="914088" rtl="0" eaLnBrk="1" latinLnBrk="0" hangingPunct="1">
        <a:defRPr sz="1800" kern="1200">
          <a:solidFill>
            <a:schemeClr val="tx1"/>
          </a:solidFill>
          <a:latin typeface="+mn-lt"/>
          <a:ea typeface="+mn-ea"/>
          <a:cs typeface="+mn-cs"/>
        </a:defRPr>
      </a:lvl3pPr>
      <a:lvl4pPr marL="1371133" algn="l" defTabSz="914088" rtl="0" eaLnBrk="1" latinLnBrk="0" hangingPunct="1">
        <a:defRPr sz="1800" kern="1200">
          <a:solidFill>
            <a:schemeClr val="tx1"/>
          </a:solidFill>
          <a:latin typeface="+mn-lt"/>
          <a:ea typeface="+mn-ea"/>
          <a:cs typeface="+mn-cs"/>
        </a:defRPr>
      </a:lvl4pPr>
      <a:lvl5pPr marL="1828178" algn="l" defTabSz="914088" rtl="0" eaLnBrk="1" latinLnBrk="0" hangingPunct="1">
        <a:defRPr sz="1800" kern="1200">
          <a:solidFill>
            <a:schemeClr val="tx1"/>
          </a:solidFill>
          <a:latin typeface="+mn-lt"/>
          <a:ea typeface="+mn-ea"/>
          <a:cs typeface="+mn-cs"/>
        </a:defRPr>
      </a:lvl5pPr>
      <a:lvl6pPr marL="2285222" algn="l" defTabSz="914088" rtl="0" eaLnBrk="1" latinLnBrk="0" hangingPunct="1">
        <a:defRPr sz="1800" kern="1200">
          <a:solidFill>
            <a:schemeClr val="tx1"/>
          </a:solidFill>
          <a:latin typeface="+mn-lt"/>
          <a:ea typeface="+mn-ea"/>
          <a:cs typeface="+mn-cs"/>
        </a:defRPr>
      </a:lvl6pPr>
      <a:lvl7pPr marL="2742267" algn="l" defTabSz="914088" rtl="0" eaLnBrk="1" latinLnBrk="0" hangingPunct="1">
        <a:defRPr sz="1800" kern="1200">
          <a:solidFill>
            <a:schemeClr val="tx1"/>
          </a:solidFill>
          <a:latin typeface="+mn-lt"/>
          <a:ea typeface="+mn-ea"/>
          <a:cs typeface="+mn-cs"/>
        </a:defRPr>
      </a:lvl7pPr>
      <a:lvl8pPr marL="3199311" algn="l" defTabSz="914088" rtl="0" eaLnBrk="1" latinLnBrk="0" hangingPunct="1">
        <a:defRPr sz="1800" kern="1200">
          <a:solidFill>
            <a:schemeClr val="tx1"/>
          </a:solidFill>
          <a:latin typeface="+mn-lt"/>
          <a:ea typeface="+mn-ea"/>
          <a:cs typeface="+mn-cs"/>
        </a:defRPr>
      </a:lvl8pPr>
      <a:lvl9pPr marL="3656358" algn="l" defTabSz="91408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hyperlink" Target="http://herdingcode.com/" TargetMode="External"/><Relationship Id="rId2" Type="http://schemas.openxmlformats.org/officeDocument/2006/relationships/hyperlink" Target="http://weblogs.asp.net/jongalloway" TargetMode="External"/><Relationship Id="rId1" Type="http://schemas.openxmlformats.org/officeDocument/2006/relationships/slideLayout" Target="../slideLayouts/slideLayout4.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image" Target="../media/image7.png"/></Relationships>
</file>

<file path=ppt/slides/_rels/slide5.xml.rels><?xml version="1.0" encoding="UTF-8" standalone="yes"?>
<Relationships xmlns="http://schemas.openxmlformats.org/package/2006/relationships"><Relationship Id="rId3" Type="http://schemas.openxmlformats.org/officeDocument/2006/relationships/hyperlink" Target="http://www.microsoftvirtualacademy.com/training-courses/developing-asp-net-mvc-4-web-applications-jump-start"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aka.ms/MVA-Voucher" TargetMode="Externa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p:cNvSpPr>
            <a:spLocks noGrp="1"/>
          </p:cNvSpPr>
          <p:nvPr>
            <p:ph type="subTitle" idx="1"/>
          </p:nvPr>
        </p:nvSpPr>
        <p:spPr/>
        <p:txBody>
          <a:bodyPr/>
          <a:lstStyle/>
          <a:p>
            <a:r>
              <a:rPr lang="en-US" dirty="0"/>
              <a:t>Jon Galloway | </a:t>
            </a:r>
            <a:r>
              <a:rPr lang="en-US" dirty="0" smtClean="0"/>
              <a:t>Technical </a:t>
            </a:r>
            <a:r>
              <a:rPr lang="en-US" dirty="0"/>
              <a:t>Evangelist</a:t>
            </a:r>
          </a:p>
          <a:p>
            <a:r>
              <a:rPr lang="en-US" dirty="0"/>
              <a:t>Christopher Harrison | Content Developer</a:t>
            </a:r>
          </a:p>
        </p:txBody>
      </p:sp>
      <p:sp>
        <p:nvSpPr>
          <p:cNvPr id="2" name="Title 1"/>
          <p:cNvSpPr>
            <a:spLocks noGrp="1"/>
          </p:cNvSpPr>
          <p:nvPr>
            <p:ph type="ctrTitle"/>
          </p:nvPr>
        </p:nvSpPr>
        <p:spPr/>
        <p:txBody>
          <a:bodyPr/>
          <a:lstStyle/>
          <a:p>
            <a:r>
              <a:rPr lang="en-US" sz="4000" dirty="0"/>
              <a:t>Introduction to ASP.NET MVC</a:t>
            </a:r>
            <a:r>
              <a:rPr lang="en-US" sz="4000" dirty="0" smtClean="0"/>
              <a:t/>
            </a:r>
            <a:br>
              <a:rPr lang="en-US" sz="4000" dirty="0" smtClean="0"/>
            </a:br>
            <a:r>
              <a:rPr lang="en-US" sz="4000" dirty="0" smtClean="0"/>
              <a:t>Jump Start</a:t>
            </a:r>
            <a:endParaRPr lang="en-US" sz="4000" dirty="0"/>
          </a:p>
        </p:txBody>
      </p:sp>
    </p:spTree>
    <p:extLst>
      <p:ext uri="{BB962C8B-B14F-4D97-AF65-F5344CB8AC3E}">
        <p14:creationId xmlns:p14="http://schemas.microsoft.com/office/powerpoint/2010/main" val="16657330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 name="Rectangle 33"/>
          <p:cNvSpPr/>
          <p:nvPr/>
        </p:nvSpPr>
        <p:spPr bwMode="gray">
          <a:xfrm>
            <a:off x="736603" y="4696903"/>
            <a:ext cx="10405530" cy="1466765"/>
          </a:xfrm>
          <a:prstGeom prst="rect">
            <a:avLst/>
          </a:prstGeom>
          <a:solidFill>
            <a:schemeClr val="tx2"/>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54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ASP.NET</a:t>
            </a:r>
            <a:endParaRPr lang="en-US" sz="54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36" name="Rectangle 35"/>
          <p:cNvSpPr/>
          <p:nvPr/>
        </p:nvSpPr>
        <p:spPr bwMode="gray">
          <a:xfrm>
            <a:off x="736601" y="3143425"/>
            <a:ext cx="1621903" cy="1445937"/>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Web</a:t>
            </a:r>
          </a:p>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Forms</a:t>
            </a:r>
            <a:endParaRPr lang="en-US" sz="36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37" name="Rectangle 36"/>
          <p:cNvSpPr/>
          <p:nvPr/>
        </p:nvSpPr>
        <p:spPr bwMode="gray">
          <a:xfrm>
            <a:off x="736600" y="1507522"/>
            <a:ext cx="6587067" cy="1528363"/>
          </a:xfrm>
          <a:prstGeom prst="rect">
            <a:avLst/>
          </a:prstGeom>
          <a:solidFill>
            <a:schemeClr val="accent5"/>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54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Sites</a:t>
            </a:r>
            <a:endParaRPr lang="en-US" sz="54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38" name="Rectangle 37"/>
          <p:cNvSpPr/>
          <p:nvPr/>
        </p:nvSpPr>
        <p:spPr bwMode="gray">
          <a:xfrm>
            <a:off x="2493327" y="3143425"/>
            <a:ext cx="1621903" cy="1445937"/>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Web</a:t>
            </a:r>
          </a:p>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Pages</a:t>
            </a:r>
            <a:endParaRPr lang="en-US" sz="36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39" name="Rectangle 38"/>
          <p:cNvSpPr/>
          <p:nvPr/>
        </p:nvSpPr>
        <p:spPr bwMode="gray">
          <a:xfrm>
            <a:off x="4250051" y="3143425"/>
            <a:ext cx="5135353" cy="608978"/>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Single Page Apps</a:t>
            </a:r>
            <a:endParaRPr lang="en-US" sz="36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40" name="Rectangle 39"/>
          <p:cNvSpPr/>
          <p:nvPr/>
        </p:nvSpPr>
        <p:spPr bwMode="gray">
          <a:xfrm>
            <a:off x="4250052" y="3859945"/>
            <a:ext cx="3073615" cy="729417"/>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MVC</a:t>
            </a:r>
            <a:endParaRPr lang="en-US" sz="36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41" name="Rectangle 40"/>
          <p:cNvSpPr/>
          <p:nvPr/>
        </p:nvSpPr>
        <p:spPr bwMode="gray">
          <a:xfrm>
            <a:off x="7458490" y="3859945"/>
            <a:ext cx="1926916" cy="729417"/>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2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Web API</a:t>
            </a:r>
            <a:endParaRPr lang="en-US" sz="32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42" name="Rectangle 41"/>
          <p:cNvSpPr/>
          <p:nvPr/>
        </p:nvSpPr>
        <p:spPr bwMode="gray">
          <a:xfrm>
            <a:off x="9520230" y="3143425"/>
            <a:ext cx="1621903" cy="1445937"/>
          </a:xfrm>
          <a:prstGeom prst="rect">
            <a:avLst/>
          </a:prstGeom>
          <a:solidFill>
            <a:schemeClr val="accent3"/>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36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SignalR</a:t>
            </a:r>
            <a:endParaRPr lang="en-US" sz="36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43" name="Rectangle 42"/>
          <p:cNvSpPr/>
          <p:nvPr/>
        </p:nvSpPr>
        <p:spPr bwMode="gray">
          <a:xfrm>
            <a:off x="7458491" y="1507523"/>
            <a:ext cx="3683642" cy="1528363"/>
          </a:xfrm>
          <a:prstGeom prst="rect">
            <a:avLst/>
          </a:prstGeom>
          <a:solidFill>
            <a:schemeClr val="accent5"/>
          </a:solidFill>
          <a:ln w="9525" cap="flat" cmpd="sng" algn="ctr">
            <a:noFill/>
            <a:prstDash val="solid"/>
            <a:headEnd type="none" w="med" len="med"/>
            <a:tailEnd type="none" w="med" len="med"/>
          </a:ln>
          <a:effectLst/>
        </p:spPr>
        <p:txBody>
          <a:bodyPr rot="0" spcFirstLastPara="0" vertOverflow="overflow" horzOverflow="overflow" vert="horz" wrap="square" lIns="45719" tIns="45719" rIns="45719" bIns="45719" numCol="1" spcCol="0" rtlCol="0" fromWordArt="0" anchor="ctr" anchorCtr="0" forceAA="0" compatLnSpc="1">
            <a:prstTxWarp prst="textNoShape">
              <a:avLst/>
            </a:prstTxWarp>
            <a:noAutofit/>
          </a:bodyPr>
          <a:lstStyle/>
          <a:p>
            <a:pPr algn="ctr" defTabSz="914061" fontAlgn="base">
              <a:spcBef>
                <a:spcPct val="0"/>
              </a:spcBef>
              <a:spcAft>
                <a:spcPct val="0"/>
              </a:spcAft>
              <a:defRPr/>
            </a:pPr>
            <a:r>
              <a:rPr lang="en-US" sz="5400" b="1"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rPr>
              <a:t>Services</a:t>
            </a:r>
            <a:endParaRPr lang="en-US" sz="5400" kern="0" spc="-51" dirty="0">
              <a:gradFill>
                <a:gsLst>
                  <a:gs pos="0">
                    <a:srgbClr val="FFFFFF"/>
                  </a:gs>
                  <a:gs pos="100000">
                    <a:srgbClr val="FFFFFF"/>
                  </a:gs>
                </a:gsLst>
                <a:lin ang="5400000" scaled="0"/>
              </a:gradFill>
              <a:latin typeface="Segoe UI Light" panose="020B0502040204020203" pitchFamily="34" charset="0"/>
              <a:ea typeface="Segoe UI" pitchFamily="34" charset="0"/>
              <a:cs typeface="Segoe UI" pitchFamily="34" charset="0"/>
            </a:endParaRPr>
          </a:p>
        </p:txBody>
      </p:sp>
      <p:sp>
        <p:nvSpPr>
          <p:cNvPr id="3" name="Title 2"/>
          <p:cNvSpPr>
            <a:spLocks noGrp="1"/>
          </p:cNvSpPr>
          <p:nvPr>
            <p:ph type="title"/>
          </p:nvPr>
        </p:nvSpPr>
        <p:spPr/>
        <p:txBody>
          <a:bodyPr/>
          <a:lstStyle/>
          <a:p>
            <a:r>
              <a:rPr lang="en-US" dirty="0" smtClean="0"/>
              <a:t>ASP.NET Overview</a:t>
            </a:r>
            <a:endParaRPr lang="en-US" dirty="0"/>
          </a:p>
        </p:txBody>
      </p:sp>
    </p:spTree>
    <p:extLst>
      <p:ext uri="{BB962C8B-B14F-4D97-AF65-F5344CB8AC3E}">
        <p14:creationId xmlns:p14="http://schemas.microsoft.com/office/powerpoint/2010/main" val="2467452507"/>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endParaRPr lang="en-US"/>
          </a:p>
        </p:txBody>
      </p:sp>
      <p:sp>
        <p:nvSpPr>
          <p:cNvPr id="3" name="Text Placeholder 2"/>
          <p:cNvSpPr>
            <a:spLocks noGrp="1"/>
          </p:cNvSpPr>
          <p:nvPr>
            <p:ph type="body" sz="quarter" idx="10"/>
          </p:nvPr>
        </p:nvSpPr>
        <p:spPr/>
        <p:txBody>
          <a:bodyPr/>
          <a:lstStyle/>
          <a:p>
            <a:r>
              <a:rPr lang="en-US" dirty="0" smtClean="0"/>
              <a:t>What is MVC?</a:t>
            </a:r>
            <a:endParaRPr lang="en-US" dirty="0"/>
          </a:p>
        </p:txBody>
      </p:sp>
    </p:spTree>
    <p:extLst>
      <p:ext uri="{BB962C8B-B14F-4D97-AF65-F5344CB8AC3E}">
        <p14:creationId xmlns:p14="http://schemas.microsoft.com/office/powerpoint/2010/main" val="22215171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Models, Views, and Controllers</a:t>
            </a:r>
            <a:endParaRPr lang="en-US"/>
          </a:p>
        </p:txBody>
      </p:sp>
      <p:sp>
        <p:nvSpPr>
          <p:cNvPr id="60" name="Content Placeholder 1"/>
          <p:cNvSpPr txBox="1">
            <a:spLocks/>
          </p:cNvSpPr>
          <p:nvPr/>
        </p:nvSpPr>
        <p:spPr>
          <a:xfrm>
            <a:off x="2051051" y="1121921"/>
            <a:ext cx="7234717" cy="409168"/>
          </a:xfrm>
          <a:prstGeom prst="rect">
            <a:avLst/>
          </a:prstGeom>
        </p:spPr>
        <p:txBody>
          <a:bodyPr vert="horz" wrap="square" lIns="0" tIns="0" rIns="0" bIns="0" rtlCol="0" anchor="ctr">
            <a:noAutofit/>
          </a:bodyPr>
          <a:lstStyle>
            <a:lvl1pPr indent="0" defTabSz="685864">
              <a:lnSpc>
                <a:spcPct val="90000"/>
              </a:lnSpc>
              <a:spcBef>
                <a:spcPts val="1200"/>
              </a:spcBef>
              <a:buSzPct val="80000"/>
              <a:buFont typeface="Arial" pitchFamily="34" charset="0"/>
              <a:buNone/>
              <a:defRPr sz="2800">
                <a:solidFill>
                  <a:schemeClr val="accent2"/>
                </a:solidFill>
              </a:defRPr>
            </a:lvl1pPr>
            <a:lvl2pPr marL="259591" lvl="1" indent="0" defTabSz="685864">
              <a:lnSpc>
                <a:spcPct val="90000"/>
              </a:lnSpc>
              <a:spcBef>
                <a:spcPts val="1200"/>
              </a:spcBef>
              <a:buSzPct val="80000"/>
              <a:buFont typeface="Arial" pitchFamily="34" charset="0"/>
              <a:buNone/>
              <a:defRPr>
                <a:gradFill>
                  <a:gsLst>
                    <a:gs pos="0">
                      <a:srgbClr val="595959"/>
                    </a:gs>
                    <a:gs pos="86000">
                      <a:srgbClr val="595959"/>
                    </a:gs>
                  </a:gsLst>
                  <a:lin ang="5400000" scaled="0"/>
                </a:gradFill>
              </a:defRPr>
            </a:lvl2pPr>
            <a:lvl3pPr marL="1258888" indent="-403225" defTabSz="914363">
              <a:lnSpc>
                <a:spcPct val="90000"/>
              </a:lnSpc>
              <a:spcBef>
                <a:spcPct val="20000"/>
              </a:spcBef>
              <a:buSzPct val="80000"/>
              <a:buFont typeface="Arial" pitchFamily="34" charset="0"/>
              <a:buChar char="•"/>
              <a:defRPr>
                <a:gradFill>
                  <a:gsLst>
                    <a:gs pos="0">
                      <a:srgbClr val="595959"/>
                    </a:gs>
                    <a:gs pos="86000">
                      <a:srgbClr val="595959"/>
                    </a:gs>
                  </a:gsLst>
                  <a:lin ang="5400000" scaled="0"/>
                </a:gradFill>
              </a:defRPr>
            </a:lvl3pPr>
            <a:lvl4pPr marL="1604963" indent="-346075" defTabSz="914363">
              <a:lnSpc>
                <a:spcPct val="90000"/>
              </a:lnSpc>
              <a:spcBef>
                <a:spcPct val="20000"/>
              </a:spcBef>
              <a:buSzPct val="80000"/>
              <a:buFont typeface="Arial" pitchFamily="34" charset="0"/>
              <a:buChar char="•"/>
              <a:defRPr sz="2000">
                <a:gradFill>
                  <a:gsLst>
                    <a:gs pos="0">
                      <a:srgbClr val="595959"/>
                    </a:gs>
                    <a:gs pos="86000">
                      <a:srgbClr val="595959"/>
                    </a:gs>
                  </a:gsLst>
                  <a:lin ang="5400000" scaled="0"/>
                </a:gradFill>
              </a:defRPr>
            </a:lvl4pPr>
            <a:lvl5pPr marL="1941513" indent="-336550" defTabSz="914363">
              <a:lnSpc>
                <a:spcPct val="90000"/>
              </a:lnSpc>
              <a:spcBef>
                <a:spcPct val="20000"/>
              </a:spcBef>
              <a:buSzPct val="80000"/>
              <a:buFont typeface="Arial" pitchFamily="34" charset="0"/>
              <a:buChar char="•"/>
              <a:defRPr sz="2000">
                <a:gradFill>
                  <a:gsLst>
                    <a:gs pos="0">
                      <a:srgbClr val="595959"/>
                    </a:gs>
                    <a:gs pos="86000">
                      <a:srgbClr val="595959"/>
                    </a:gs>
                  </a:gsLst>
                  <a:lin ang="5400000" scaled="0"/>
                </a:gradFill>
              </a:defRPr>
            </a:lvl5pPr>
            <a:lvl6pPr marL="2514499" indent="-228591" defTabSz="914363">
              <a:spcBef>
                <a:spcPct val="20000"/>
              </a:spcBef>
              <a:buFont typeface="Arial" pitchFamily="34" charset="0"/>
              <a:buChar char="•"/>
              <a:defRPr sz="2000"/>
            </a:lvl6pPr>
            <a:lvl7pPr marL="2971681" indent="-228591" defTabSz="914363">
              <a:spcBef>
                <a:spcPct val="20000"/>
              </a:spcBef>
              <a:buFont typeface="Arial" pitchFamily="34" charset="0"/>
              <a:buChar char="•"/>
              <a:defRPr sz="2000"/>
            </a:lvl7pPr>
            <a:lvl8pPr marL="3428863" indent="-228591" defTabSz="914363">
              <a:spcBef>
                <a:spcPct val="20000"/>
              </a:spcBef>
              <a:buFont typeface="Arial" pitchFamily="34" charset="0"/>
              <a:buChar char="•"/>
              <a:defRPr sz="2000"/>
            </a:lvl8pPr>
            <a:lvl9pPr marL="3886045" indent="-228591" defTabSz="914363">
              <a:spcBef>
                <a:spcPct val="20000"/>
              </a:spcBef>
              <a:buFont typeface="Arial" pitchFamily="34" charset="0"/>
              <a:buChar char="•"/>
              <a:defRPr sz="2000"/>
            </a:lvl9pPr>
          </a:lstStyle>
          <a:p>
            <a:r>
              <a:rPr lang="en-US" dirty="0">
                <a:solidFill>
                  <a:srgbClr val="00AEEF">
                    <a:alpha val="99000"/>
                  </a:srgbClr>
                </a:solidFill>
                <a:latin typeface="Segoe UI Light" pitchFamily="34" charset="0"/>
              </a:rPr>
              <a:t>What does MVC look like?</a:t>
            </a:r>
          </a:p>
        </p:txBody>
      </p:sp>
      <p:grpSp>
        <p:nvGrpSpPr>
          <p:cNvPr id="61" name="Group 60"/>
          <p:cNvGrpSpPr/>
          <p:nvPr/>
        </p:nvGrpSpPr>
        <p:grpSpPr>
          <a:xfrm>
            <a:off x="5862969" y="3008036"/>
            <a:ext cx="685800" cy="1293628"/>
            <a:chOff x="5751512" y="2676655"/>
            <a:chExt cx="685800" cy="1293628"/>
          </a:xfrm>
        </p:grpSpPr>
        <p:sp>
          <p:nvSpPr>
            <p:cNvPr id="62" name="Left Arrow 61"/>
            <p:cNvSpPr/>
            <p:nvPr/>
          </p:nvSpPr>
          <p:spPr bwMode="auto">
            <a:xfrm rot="16200000">
              <a:off x="5447598" y="3161581"/>
              <a:ext cx="1293628" cy="323775"/>
            </a:xfrm>
            <a:prstGeom prst="leftArrow">
              <a:avLst/>
            </a:prstGeom>
            <a:solidFill>
              <a:srgbClr val="5F5F5F"/>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endParaRPr lang="en-US" sz="2800" kern="0" dirty="0">
                <a:gradFill>
                  <a:gsLst>
                    <a:gs pos="0">
                      <a:srgbClr val="FFFFFF"/>
                    </a:gs>
                    <a:gs pos="100000">
                      <a:srgbClr val="FFFFFF"/>
                    </a:gs>
                  </a:gsLst>
                  <a:lin ang="5400000" scaled="0"/>
                </a:gradFill>
                <a:latin typeface="Segoe UI"/>
              </a:endParaRPr>
            </a:p>
          </p:txBody>
        </p:sp>
        <p:sp>
          <p:nvSpPr>
            <p:cNvPr id="63" name="Freeform 62"/>
            <p:cNvSpPr>
              <a:spLocks noEditPoints="1"/>
            </p:cNvSpPr>
            <p:nvPr/>
          </p:nvSpPr>
          <p:spPr bwMode="black">
            <a:xfrm>
              <a:off x="5751512" y="3065048"/>
              <a:ext cx="685800" cy="530225"/>
            </a:xfrm>
            <a:custGeom>
              <a:avLst/>
              <a:gdLst>
                <a:gd name="T0" fmla="*/ 874 w 1429"/>
                <a:gd name="T1" fmla="*/ 611 h 1104"/>
                <a:gd name="T2" fmla="*/ 874 w 1429"/>
                <a:gd name="T3" fmla="*/ 611 h 1104"/>
                <a:gd name="T4" fmla="*/ 874 w 1429"/>
                <a:gd name="T5" fmla="*/ 572 h 1104"/>
                <a:gd name="T6" fmla="*/ 1429 w 1429"/>
                <a:gd name="T7" fmla="*/ 572 h 1104"/>
                <a:gd name="T8" fmla="*/ 1429 w 1429"/>
                <a:gd name="T9" fmla="*/ 1017 h 1104"/>
                <a:gd name="T10" fmla="*/ 1341 w 1429"/>
                <a:gd name="T11" fmla="*/ 1104 h 1104"/>
                <a:gd name="T12" fmla="*/ 88 w 1429"/>
                <a:gd name="T13" fmla="*/ 1104 h 1104"/>
                <a:gd name="T14" fmla="*/ 0 w 1429"/>
                <a:gd name="T15" fmla="*/ 1017 h 1104"/>
                <a:gd name="T16" fmla="*/ 0 w 1429"/>
                <a:gd name="T17" fmla="*/ 572 h 1104"/>
                <a:gd name="T18" fmla="*/ 577 w 1429"/>
                <a:gd name="T19" fmla="*/ 572 h 1104"/>
                <a:gd name="T20" fmla="*/ 577 w 1429"/>
                <a:gd name="T21" fmla="*/ 611 h 1104"/>
                <a:gd name="T22" fmla="*/ 665 w 1429"/>
                <a:gd name="T23" fmla="*/ 698 h 1104"/>
                <a:gd name="T24" fmla="*/ 786 w 1429"/>
                <a:gd name="T25" fmla="*/ 698 h 1104"/>
                <a:gd name="T26" fmla="*/ 874 w 1429"/>
                <a:gd name="T27" fmla="*/ 611 h 1104"/>
                <a:gd name="T28" fmla="*/ 1341 w 1429"/>
                <a:gd name="T29" fmla="*/ 214 h 1104"/>
                <a:gd name="T30" fmla="*/ 1429 w 1429"/>
                <a:gd name="T31" fmla="*/ 297 h 1104"/>
                <a:gd name="T32" fmla="*/ 1429 w 1429"/>
                <a:gd name="T33" fmla="*/ 528 h 1104"/>
                <a:gd name="T34" fmla="*/ 874 w 1429"/>
                <a:gd name="T35" fmla="*/ 528 h 1104"/>
                <a:gd name="T36" fmla="*/ 874 w 1429"/>
                <a:gd name="T37" fmla="*/ 489 h 1104"/>
                <a:gd name="T38" fmla="*/ 786 w 1429"/>
                <a:gd name="T39" fmla="*/ 407 h 1104"/>
                <a:gd name="T40" fmla="*/ 665 w 1429"/>
                <a:gd name="T41" fmla="*/ 407 h 1104"/>
                <a:gd name="T42" fmla="*/ 577 w 1429"/>
                <a:gd name="T43" fmla="*/ 489 h 1104"/>
                <a:gd name="T44" fmla="*/ 577 w 1429"/>
                <a:gd name="T45" fmla="*/ 528 h 1104"/>
                <a:gd name="T46" fmla="*/ 0 w 1429"/>
                <a:gd name="T47" fmla="*/ 528 h 1104"/>
                <a:gd name="T48" fmla="*/ 0 w 1429"/>
                <a:gd name="T49" fmla="*/ 297 h 1104"/>
                <a:gd name="T50" fmla="*/ 88 w 1429"/>
                <a:gd name="T51" fmla="*/ 214 h 1104"/>
                <a:gd name="T52" fmla="*/ 258 w 1429"/>
                <a:gd name="T53" fmla="*/ 214 h 1104"/>
                <a:gd name="T54" fmla="*/ 258 w 1429"/>
                <a:gd name="T55" fmla="*/ 104 h 1104"/>
                <a:gd name="T56" fmla="*/ 384 w 1429"/>
                <a:gd name="T57" fmla="*/ 0 h 1104"/>
                <a:gd name="T58" fmla="*/ 1039 w 1429"/>
                <a:gd name="T59" fmla="*/ 0 h 1104"/>
                <a:gd name="T60" fmla="*/ 1165 w 1429"/>
                <a:gd name="T61" fmla="*/ 104 h 1104"/>
                <a:gd name="T62" fmla="*/ 1165 w 1429"/>
                <a:gd name="T63" fmla="*/ 214 h 1104"/>
                <a:gd name="T64" fmla="*/ 1341 w 1429"/>
                <a:gd name="T65" fmla="*/ 214 h 1104"/>
                <a:gd name="T66" fmla="*/ 1082 w 1429"/>
                <a:gd name="T67" fmla="*/ 214 h 1104"/>
                <a:gd name="T68" fmla="*/ 1082 w 1429"/>
                <a:gd name="T69" fmla="*/ 214 h 1104"/>
                <a:gd name="T70" fmla="*/ 1082 w 1429"/>
                <a:gd name="T71" fmla="*/ 104 h 1104"/>
                <a:gd name="T72" fmla="*/ 1039 w 1429"/>
                <a:gd name="T73" fmla="*/ 77 h 1104"/>
                <a:gd name="T74" fmla="*/ 384 w 1429"/>
                <a:gd name="T75" fmla="*/ 77 h 1104"/>
                <a:gd name="T76" fmla="*/ 335 w 1429"/>
                <a:gd name="T77" fmla="*/ 104 h 1104"/>
                <a:gd name="T78" fmla="*/ 335 w 1429"/>
                <a:gd name="T79" fmla="*/ 214 h 1104"/>
                <a:gd name="T80" fmla="*/ 1082 w 1429"/>
                <a:gd name="T81" fmla="*/ 21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104">
                  <a:moveTo>
                    <a:pt x="874" y="611"/>
                  </a:moveTo>
                  <a:cubicBezTo>
                    <a:pt x="874" y="611"/>
                    <a:pt x="874" y="611"/>
                    <a:pt x="874" y="611"/>
                  </a:cubicBezTo>
                  <a:cubicBezTo>
                    <a:pt x="874" y="572"/>
                    <a:pt x="874" y="572"/>
                    <a:pt x="874" y="572"/>
                  </a:cubicBezTo>
                  <a:cubicBezTo>
                    <a:pt x="874" y="572"/>
                    <a:pt x="874" y="572"/>
                    <a:pt x="1429" y="572"/>
                  </a:cubicBezTo>
                  <a:cubicBezTo>
                    <a:pt x="1429" y="572"/>
                    <a:pt x="1429" y="572"/>
                    <a:pt x="1429" y="1017"/>
                  </a:cubicBezTo>
                  <a:cubicBezTo>
                    <a:pt x="1429" y="1066"/>
                    <a:pt x="1390" y="1104"/>
                    <a:pt x="1341" y="1104"/>
                  </a:cubicBezTo>
                  <a:cubicBezTo>
                    <a:pt x="1341" y="1104"/>
                    <a:pt x="1341" y="1104"/>
                    <a:pt x="88" y="1104"/>
                  </a:cubicBezTo>
                  <a:cubicBezTo>
                    <a:pt x="44" y="1104"/>
                    <a:pt x="0" y="1066"/>
                    <a:pt x="0" y="1017"/>
                  </a:cubicBezTo>
                  <a:cubicBezTo>
                    <a:pt x="0" y="1017"/>
                    <a:pt x="0" y="1017"/>
                    <a:pt x="0" y="572"/>
                  </a:cubicBezTo>
                  <a:cubicBezTo>
                    <a:pt x="0" y="572"/>
                    <a:pt x="0" y="572"/>
                    <a:pt x="577" y="572"/>
                  </a:cubicBezTo>
                  <a:cubicBezTo>
                    <a:pt x="577" y="572"/>
                    <a:pt x="577" y="572"/>
                    <a:pt x="577" y="611"/>
                  </a:cubicBezTo>
                  <a:cubicBezTo>
                    <a:pt x="577" y="660"/>
                    <a:pt x="615" y="698"/>
                    <a:pt x="665" y="698"/>
                  </a:cubicBezTo>
                  <a:cubicBezTo>
                    <a:pt x="665" y="698"/>
                    <a:pt x="665" y="698"/>
                    <a:pt x="786" y="698"/>
                  </a:cubicBezTo>
                  <a:cubicBezTo>
                    <a:pt x="835" y="698"/>
                    <a:pt x="874" y="660"/>
                    <a:pt x="874" y="611"/>
                  </a:cubicBezTo>
                  <a:close/>
                  <a:moveTo>
                    <a:pt x="1341" y="214"/>
                  </a:moveTo>
                  <a:cubicBezTo>
                    <a:pt x="1390" y="214"/>
                    <a:pt x="1429" y="253"/>
                    <a:pt x="1429" y="297"/>
                  </a:cubicBezTo>
                  <a:cubicBezTo>
                    <a:pt x="1429" y="297"/>
                    <a:pt x="1429" y="297"/>
                    <a:pt x="1429" y="528"/>
                  </a:cubicBezTo>
                  <a:cubicBezTo>
                    <a:pt x="1429" y="528"/>
                    <a:pt x="1429" y="528"/>
                    <a:pt x="874" y="528"/>
                  </a:cubicBezTo>
                  <a:cubicBezTo>
                    <a:pt x="874" y="528"/>
                    <a:pt x="874" y="528"/>
                    <a:pt x="874" y="489"/>
                  </a:cubicBezTo>
                  <a:cubicBezTo>
                    <a:pt x="874" y="445"/>
                    <a:pt x="835" y="407"/>
                    <a:pt x="786" y="407"/>
                  </a:cubicBezTo>
                  <a:cubicBezTo>
                    <a:pt x="786" y="407"/>
                    <a:pt x="786" y="407"/>
                    <a:pt x="665" y="407"/>
                  </a:cubicBezTo>
                  <a:cubicBezTo>
                    <a:pt x="615" y="407"/>
                    <a:pt x="577" y="445"/>
                    <a:pt x="577" y="489"/>
                  </a:cubicBezTo>
                  <a:cubicBezTo>
                    <a:pt x="577" y="489"/>
                    <a:pt x="577" y="489"/>
                    <a:pt x="577" y="528"/>
                  </a:cubicBezTo>
                  <a:cubicBezTo>
                    <a:pt x="577" y="528"/>
                    <a:pt x="577" y="528"/>
                    <a:pt x="0" y="528"/>
                  </a:cubicBezTo>
                  <a:cubicBezTo>
                    <a:pt x="0" y="528"/>
                    <a:pt x="0" y="528"/>
                    <a:pt x="0" y="297"/>
                  </a:cubicBezTo>
                  <a:cubicBezTo>
                    <a:pt x="0" y="253"/>
                    <a:pt x="44" y="214"/>
                    <a:pt x="88" y="214"/>
                  </a:cubicBezTo>
                  <a:cubicBezTo>
                    <a:pt x="88" y="214"/>
                    <a:pt x="88" y="214"/>
                    <a:pt x="258" y="214"/>
                  </a:cubicBezTo>
                  <a:cubicBezTo>
                    <a:pt x="258" y="214"/>
                    <a:pt x="258" y="214"/>
                    <a:pt x="258" y="104"/>
                  </a:cubicBezTo>
                  <a:cubicBezTo>
                    <a:pt x="258" y="44"/>
                    <a:pt x="313" y="0"/>
                    <a:pt x="384" y="0"/>
                  </a:cubicBezTo>
                  <a:cubicBezTo>
                    <a:pt x="384" y="0"/>
                    <a:pt x="384" y="0"/>
                    <a:pt x="1039" y="0"/>
                  </a:cubicBezTo>
                  <a:cubicBezTo>
                    <a:pt x="1110" y="0"/>
                    <a:pt x="1165" y="44"/>
                    <a:pt x="1165" y="104"/>
                  </a:cubicBezTo>
                  <a:cubicBezTo>
                    <a:pt x="1165" y="104"/>
                    <a:pt x="1165" y="104"/>
                    <a:pt x="1165" y="214"/>
                  </a:cubicBezTo>
                  <a:cubicBezTo>
                    <a:pt x="1165" y="214"/>
                    <a:pt x="1165" y="214"/>
                    <a:pt x="1341" y="214"/>
                  </a:cubicBezTo>
                  <a:close/>
                  <a:moveTo>
                    <a:pt x="1082" y="214"/>
                  </a:moveTo>
                  <a:cubicBezTo>
                    <a:pt x="1082" y="214"/>
                    <a:pt x="1082" y="214"/>
                    <a:pt x="1082" y="214"/>
                  </a:cubicBezTo>
                  <a:cubicBezTo>
                    <a:pt x="1082" y="104"/>
                    <a:pt x="1082" y="104"/>
                    <a:pt x="1082" y="104"/>
                  </a:cubicBezTo>
                  <a:cubicBezTo>
                    <a:pt x="1082" y="93"/>
                    <a:pt x="1066" y="77"/>
                    <a:pt x="1039" y="77"/>
                  </a:cubicBezTo>
                  <a:cubicBezTo>
                    <a:pt x="1039" y="77"/>
                    <a:pt x="1039" y="77"/>
                    <a:pt x="384" y="77"/>
                  </a:cubicBezTo>
                  <a:cubicBezTo>
                    <a:pt x="352" y="77"/>
                    <a:pt x="335" y="93"/>
                    <a:pt x="335" y="104"/>
                  </a:cubicBezTo>
                  <a:cubicBezTo>
                    <a:pt x="335" y="104"/>
                    <a:pt x="335" y="104"/>
                    <a:pt x="335" y="214"/>
                  </a:cubicBezTo>
                  <a:cubicBezTo>
                    <a:pt x="335" y="214"/>
                    <a:pt x="335" y="214"/>
                    <a:pt x="1082" y="214"/>
                  </a:cubicBezTo>
                  <a:close/>
                </a:path>
              </a:pathLst>
            </a:custGeom>
            <a:solidFill>
              <a:srgbClr val="8CC600"/>
            </a:solidFill>
            <a:ln>
              <a:noFill/>
            </a:ln>
            <a:extLst/>
          </p:spPr>
          <p:txBody>
            <a:bodyPr vert="horz" wrap="square" lIns="91440" tIns="45720" rIns="91440" bIns="45720" numCol="1" anchor="t" anchorCtr="0" compatLnSpc="1">
              <a:prstTxWarp prst="textNoShape">
                <a:avLst/>
              </a:prstTxWarp>
            </a:bodyPr>
            <a:lstStyle/>
            <a:p>
              <a:pPr defTabSz="1218987">
                <a:defRPr/>
              </a:pPr>
              <a:endParaRPr lang="en-US" sz="2400" kern="0">
                <a:solidFill>
                  <a:srgbClr val="292929"/>
                </a:solidFill>
                <a:latin typeface="Segoe UI"/>
              </a:endParaRPr>
            </a:p>
          </p:txBody>
        </p:sp>
      </p:grpSp>
      <p:grpSp>
        <p:nvGrpSpPr>
          <p:cNvPr id="65" name="Group 64"/>
          <p:cNvGrpSpPr/>
          <p:nvPr/>
        </p:nvGrpSpPr>
        <p:grpSpPr>
          <a:xfrm>
            <a:off x="5062869" y="5712006"/>
            <a:ext cx="1354352" cy="530225"/>
            <a:chOff x="4951412" y="5380624"/>
            <a:chExt cx="1354352" cy="530225"/>
          </a:xfrm>
        </p:grpSpPr>
        <p:sp>
          <p:nvSpPr>
            <p:cNvPr id="66" name="Freeform 65"/>
            <p:cNvSpPr>
              <a:spLocks noEditPoints="1"/>
            </p:cNvSpPr>
            <p:nvPr/>
          </p:nvSpPr>
          <p:spPr bwMode="black">
            <a:xfrm>
              <a:off x="4951412" y="5380624"/>
              <a:ext cx="685800" cy="530225"/>
            </a:xfrm>
            <a:custGeom>
              <a:avLst/>
              <a:gdLst>
                <a:gd name="T0" fmla="*/ 874 w 1429"/>
                <a:gd name="T1" fmla="*/ 611 h 1104"/>
                <a:gd name="T2" fmla="*/ 874 w 1429"/>
                <a:gd name="T3" fmla="*/ 611 h 1104"/>
                <a:gd name="T4" fmla="*/ 874 w 1429"/>
                <a:gd name="T5" fmla="*/ 572 h 1104"/>
                <a:gd name="T6" fmla="*/ 1429 w 1429"/>
                <a:gd name="T7" fmla="*/ 572 h 1104"/>
                <a:gd name="T8" fmla="*/ 1429 w 1429"/>
                <a:gd name="T9" fmla="*/ 1017 h 1104"/>
                <a:gd name="T10" fmla="*/ 1341 w 1429"/>
                <a:gd name="T11" fmla="*/ 1104 h 1104"/>
                <a:gd name="T12" fmla="*/ 88 w 1429"/>
                <a:gd name="T13" fmla="*/ 1104 h 1104"/>
                <a:gd name="T14" fmla="*/ 0 w 1429"/>
                <a:gd name="T15" fmla="*/ 1017 h 1104"/>
                <a:gd name="T16" fmla="*/ 0 w 1429"/>
                <a:gd name="T17" fmla="*/ 572 h 1104"/>
                <a:gd name="T18" fmla="*/ 577 w 1429"/>
                <a:gd name="T19" fmla="*/ 572 h 1104"/>
                <a:gd name="T20" fmla="*/ 577 w 1429"/>
                <a:gd name="T21" fmla="*/ 611 h 1104"/>
                <a:gd name="T22" fmla="*/ 665 w 1429"/>
                <a:gd name="T23" fmla="*/ 698 h 1104"/>
                <a:gd name="T24" fmla="*/ 786 w 1429"/>
                <a:gd name="T25" fmla="*/ 698 h 1104"/>
                <a:gd name="T26" fmla="*/ 874 w 1429"/>
                <a:gd name="T27" fmla="*/ 611 h 1104"/>
                <a:gd name="T28" fmla="*/ 1341 w 1429"/>
                <a:gd name="T29" fmla="*/ 214 h 1104"/>
                <a:gd name="T30" fmla="*/ 1429 w 1429"/>
                <a:gd name="T31" fmla="*/ 297 h 1104"/>
                <a:gd name="T32" fmla="*/ 1429 w 1429"/>
                <a:gd name="T33" fmla="*/ 528 h 1104"/>
                <a:gd name="T34" fmla="*/ 874 w 1429"/>
                <a:gd name="T35" fmla="*/ 528 h 1104"/>
                <a:gd name="T36" fmla="*/ 874 w 1429"/>
                <a:gd name="T37" fmla="*/ 489 h 1104"/>
                <a:gd name="T38" fmla="*/ 786 w 1429"/>
                <a:gd name="T39" fmla="*/ 407 h 1104"/>
                <a:gd name="T40" fmla="*/ 665 w 1429"/>
                <a:gd name="T41" fmla="*/ 407 h 1104"/>
                <a:gd name="T42" fmla="*/ 577 w 1429"/>
                <a:gd name="T43" fmla="*/ 489 h 1104"/>
                <a:gd name="T44" fmla="*/ 577 w 1429"/>
                <a:gd name="T45" fmla="*/ 528 h 1104"/>
                <a:gd name="T46" fmla="*/ 0 w 1429"/>
                <a:gd name="T47" fmla="*/ 528 h 1104"/>
                <a:gd name="T48" fmla="*/ 0 w 1429"/>
                <a:gd name="T49" fmla="*/ 297 h 1104"/>
                <a:gd name="T50" fmla="*/ 88 w 1429"/>
                <a:gd name="T51" fmla="*/ 214 h 1104"/>
                <a:gd name="T52" fmla="*/ 258 w 1429"/>
                <a:gd name="T53" fmla="*/ 214 h 1104"/>
                <a:gd name="T54" fmla="*/ 258 w 1429"/>
                <a:gd name="T55" fmla="*/ 104 h 1104"/>
                <a:gd name="T56" fmla="*/ 384 w 1429"/>
                <a:gd name="T57" fmla="*/ 0 h 1104"/>
                <a:gd name="T58" fmla="*/ 1039 w 1429"/>
                <a:gd name="T59" fmla="*/ 0 h 1104"/>
                <a:gd name="T60" fmla="*/ 1165 w 1429"/>
                <a:gd name="T61" fmla="*/ 104 h 1104"/>
                <a:gd name="T62" fmla="*/ 1165 w 1429"/>
                <a:gd name="T63" fmla="*/ 214 h 1104"/>
                <a:gd name="T64" fmla="*/ 1341 w 1429"/>
                <a:gd name="T65" fmla="*/ 214 h 1104"/>
                <a:gd name="T66" fmla="*/ 1082 w 1429"/>
                <a:gd name="T67" fmla="*/ 214 h 1104"/>
                <a:gd name="T68" fmla="*/ 1082 w 1429"/>
                <a:gd name="T69" fmla="*/ 214 h 1104"/>
                <a:gd name="T70" fmla="*/ 1082 w 1429"/>
                <a:gd name="T71" fmla="*/ 104 h 1104"/>
                <a:gd name="T72" fmla="*/ 1039 w 1429"/>
                <a:gd name="T73" fmla="*/ 77 h 1104"/>
                <a:gd name="T74" fmla="*/ 384 w 1429"/>
                <a:gd name="T75" fmla="*/ 77 h 1104"/>
                <a:gd name="T76" fmla="*/ 335 w 1429"/>
                <a:gd name="T77" fmla="*/ 104 h 1104"/>
                <a:gd name="T78" fmla="*/ 335 w 1429"/>
                <a:gd name="T79" fmla="*/ 214 h 1104"/>
                <a:gd name="T80" fmla="*/ 1082 w 1429"/>
                <a:gd name="T81" fmla="*/ 214 h 11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429" h="1104">
                  <a:moveTo>
                    <a:pt x="874" y="611"/>
                  </a:moveTo>
                  <a:cubicBezTo>
                    <a:pt x="874" y="611"/>
                    <a:pt x="874" y="611"/>
                    <a:pt x="874" y="611"/>
                  </a:cubicBezTo>
                  <a:cubicBezTo>
                    <a:pt x="874" y="572"/>
                    <a:pt x="874" y="572"/>
                    <a:pt x="874" y="572"/>
                  </a:cubicBezTo>
                  <a:cubicBezTo>
                    <a:pt x="874" y="572"/>
                    <a:pt x="874" y="572"/>
                    <a:pt x="1429" y="572"/>
                  </a:cubicBezTo>
                  <a:cubicBezTo>
                    <a:pt x="1429" y="572"/>
                    <a:pt x="1429" y="572"/>
                    <a:pt x="1429" y="1017"/>
                  </a:cubicBezTo>
                  <a:cubicBezTo>
                    <a:pt x="1429" y="1066"/>
                    <a:pt x="1390" y="1104"/>
                    <a:pt x="1341" y="1104"/>
                  </a:cubicBezTo>
                  <a:cubicBezTo>
                    <a:pt x="1341" y="1104"/>
                    <a:pt x="1341" y="1104"/>
                    <a:pt x="88" y="1104"/>
                  </a:cubicBezTo>
                  <a:cubicBezTo>
                    <a:pt x="44" y="1104"/>
                    <a:pt x="0" y="1066"/>
                    <a:pt x="0" y="1017"/>
                  </a:cubicBezTo>
                  <a:cubicBezTo>
                    <a:pt x="0" y="1017"/>
                    <a:pt x="0" y="1017"/>
                    <a:pt x="0" y="572"/>
                  </a:cubicBezTo>
                  <a:cubicBezTo>
                    <a:pt x="0" y="572"/>
                    <a:pt x="0" y="572"/>
                    <a:pt x="577" y="572"/>
                  </a:cubicBezTo>
                  <a:cubicBezTo>
                    <a:pt x="577" y="572"/>
                    <a:pt x="577" y="572"/>
                    <a:pt x="577" y="611"/>
                  </a:cubicBezTo>
                  <a:cubicBezTo>
                    <a:pt x="577" y="660"/>
                    <a:pt x="615" y="698"/>
                    <a:pt x="665" y="698"/>
                  </a:cubicBezTo>
                  <a:cubicBezTo>
                    <a:pt x="665" y="698"/>
                    <a:pt x="665" y="698"/>
                    <a:pt x="786" y="698"/>
                  </a:cubicBezTo>
                  <a:cubicBezTo>
                    <a:pt x="835" y="698"/>
                    <a:pt x="874" y="660"/>
                    <a:pt x="874" y="611"/>
                  </a:cubicBezTo>
                  <a:close/>
                  <a:moveTo>
                    <a:pt x="1341" y="214"/>
                  </a:moveTo>
                  <a:cubicBezTo>
                    <a:pt x="1390" y="214"/>
                    <a:pt x="1429" y="253"/>
                    <a:pt x="1429" y="297"/>
                  </a:cubicBezTo>
                  <a:cubicBezTo>
                    <a:pt x="1429" y="297"/>
                    <a:pt x="1429" y="297"/>
                    <a:pt x="1429" y="528"/>
                  </a:cubicBezTo>
                  <a:cubicBezTo>
                    <a:pt x="1429" y="528"/>
                    <a:pt x="1429" y="528"/>
                    <a:pt x="874" y="528"/>
                  </a:cubicBezTo>
                  <a:cubicBezTo>
                    <a:pt x="874" y="528"/>
                    <a:pt x="874" y="528"/>
                    <a:pt x="874" y="489"/>
                  </a:cubicBezTo>
                  <a:cubicBezTo>
                    <a:pt x="874" y="445"/>
                    <a:pt x="835" y="407"/>
                    <a:pt x="786" y="407"/>
                  </a:cubicBezTo>
                  <a:cubicBezTo>
                    <a:pt x="786" y="407"/>
                    <a:pt x="786" y="407"/>
                    <a:pt x="665" y="407"/>
                  </a:cubicBezTo>
                  <a:cubicBezTo>
                    <a:pt x="615" y="407"/>
                    <a:pt x="577" y="445"/>
                    <a:pt x="577" y="489"/>
                  </a:cubicBezTo>
                  <a:cubicBezTo>
                    <a:pt x="577" y="489"/>
                    <a:pt x="577" y="489"/>
                    <a:pt x="577" y="528"/>
                  </a:cubicBezTo>
                  <a:cubicBezTo>
                    <a:pt x="577" y="528"/>
                    <a:pt x="577" y="528"/>
                    <a:pt x="0" y="528"/>
                  </a:cubicBezTo>
                  <a:cubicBezTo>
                    <a:pt x="0" y="528"/>
                    <a:pt x="0" y="528"/>
                    <a:pt x="0" y="297"/>
                  </a:cubicBezTo>
                  <a:cubicBezTo>
                    <a:pt x="0" y="253"/>
                    <a:pt x="44" y="214"/>
                    <a:pt x="88" y="214"/>
                  </a:cubicBezTo>
                  <a:cubicBezTo>
                    <a:pt x="88" y="214"/>
                    <a:pt x="88" y="214"/>
                    <a:pt x="258" y="214"/>
                  </a:cubicBezTo>
                  <a:cubicBezTo>
                    <a:pt x="258" y="214"/>
                    <a:pt x="258" y="214"/>
                    <a:pt x="258" y="104"/>
                  </a:cubicBezTo>
                  <a:cubicBezTo>
                    <a:pt x="258" y="44"/>
                    <a:pt x="313" y="0"/>
                    <a:pt x="384" y="0"/>
                  </a:cubicBezTo>
                  <a:cubicBezTo>
                    <a:pt x="384" y="0"/>
                    <a:pt x="384" y="0"/>
                    <a:pt x="1039" y="0"/>
                  </a:cubicBezTo>
                  <a:cubicBezTo>
                    <a:pt x="1110" y="0"/>
                    <a:pt x="1165" y="44"/>
                    <a:pt x="1165" y="104"/>
                  </a:cubicBezTo>
                  <a:cubicBezTo>
                    <a:pt x="1165" y="104"/>
                    <a:pt x="1165" y="104"/>
                    <a:pt x="1165" y="214"/>
                  </a:cubicBezTo>
                  <a:cubicBezTo>
                    <a:pt x="1165" y="214"/>
                    <a:pt x="1165" y="214"/>
                    <a:pt x="1341" y="214"/>
                  </a:cubicBezTo>
                  <a:close/>
                  <a:moveTo>
                    <a:pt x="1082" y="214"/>
                  </a:moveTo>
                  <a:cubicBezTo>
                    <a:pt x="1082" y="214"/>
                    <a:pt x="1082" y="214"/>
                    <a:pt x="1082" y="214"/>
                  </a:cubicBezTo>
                  <a:cubicBezTo>
                    <a:pt x="1082" y="104"/>
                    <a:pt x="1082" y="104"/>
                    <a:pt x="1082" y="104"/>
                  </a:cubicBezTo>
                  <a:cubicBezTo>
                    <a:pt x="1082" y="93"/>
                    <a:pt x="1066" y="77"/>
                    <a:pt x="1039" y="77"/>
                  </a:cubicBezTo>
                  <a:cubicBezTo>
                    <a:pt x="1039" y="77"/>
                    <a:pt x="1039" y="77"/>
                    <a:pt x="384" y="77"/>
                  </a:cubicBezTo>
                  <a:cubicBezTo>
                    <a:pt x="352" y="77"/>
                    <a:pt x="335" y="93"/>
                    <a:pt x="335" y="104"/>
                  </a:cubicBezTo>
                  <a:cubicBezTo>
                    <a:pt x="335" y="104"/>
                    <a:pt x="335" y="104"/>
                    <a:pt x="335" y="214"/>
                  </a:cubicBezTo>
                  <a:cubicBezTo>
                    <a:pt x="335" y="214"/>
                    <a:pt x="335" y="214"/>
                    <a:pt x="1082" y="214"/>
                  </a:cubicBezTo>
                  <a:close/>
                </a:path>
              </a:pathLst>
            </a:custGeom>
            <a:solidFill>
              <a:srgbClr val="8CC600"/>
            </a:solidFill>
            <a:ln>
              <a:noFill/>
            </a:ln>
            <a:extLst/>
          </p:spPr>
          <p:txBody>
            <a:bodyPr vert="horz" wrap="square" lIns="91440" tIns="45720" rIns="91440" bIns="45720" numCol="1" anchor="t" anchorCtr="0" compatLnSpc="1">
              <a:prstTxWarp prst="textNoShape">
                <a:avLst/>
              </a:prstTxWarp>
            </a:bodyPr>
            <a:lstStyle/>
            <a:p>
              <a:pPr defTabSz="1218987">
                <a:defRPr/>
              </a:pPr>
              <a:endParaRPr lang="en-US" sz="2400" kern="0">
                <a:solidFill>
                  <a:srgbClr val="292929"/>
                </a:solidFill>
                <a:latin typeface="Segoe UI"/>
              </a:endParaRPr>
            </a:p>
          </p:txBody>
        </p:sp>
        <p:sp>
          <p:nvSpPr>
            <p:cNvPr id="67" name="Right Arrow 66"/>
            <p:cNvSpPr/>
            <p:nvPr/>
          </p:nvSpPr>
          <p:spPr bwMode="auto">
            <a:xfrm>
              <a:off x="5804678" y="5447189"/>
              <a:ext cx="501086" cy="397095"/>
            </a:xfrm>
            <a:prstGeom prst="rightArrow">
              <a:avLst/>
            </a:prstGeom>
            <a:solidFill>
              <a:srgbClr val="DDDDDD">
                <a:lumMod val="50000"/>
              </a:srgbClr>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endParaRPr lang="en-US" sz="2800" kern="0" dirty="0">
                <a:gradFill>
                  <a:gsLst>
                    <a:gs pos="0">
                      <a:srgbClr val="FFFFFF"/>
                    </a:gs>
                    <a:gs pos="100000">
                      <a:srgbClr val="FFFFFF"/>
                    </a:gs>
                  </a:gsLst>
                  <a:lin ang="5400000" scaled="0"/>
                </a:gradFill>
                <a:latin typeface="Segoe UI"/>
              </a:endParaRPr>
            </a:p>
          </p:txBody>
        </p:sp>
      </p:grpSp>
      <p:grpSp>
        <p:nvGrpSpPr>
          <p:cNvPr id="68" name="Group 67"/>
          <p:cNvGrpSpPr/>
          <p:nvPr/>
        </p:nvGrpSpPr>
        <p:grpSpPr>
          <a:xfrm>
            <a:off x="5062870" y="2021960"/>
            <a:ext cx="6117081" cy="999461"/>
            <a:chOff x="4951412" y="1690578"/>
            <a:chExt cx="6117081" cy="999461"/>
          </a:xfrm>
        </p:grpSpPr>
        <p:sp>
          <p:nvSpPr>
            <p:cNvPr id="69" name="Rectangle 68"/>
            <p:cNvSpPr/>
            <p:nvPr/>
          </p:nvSpPr>
          <p:spPr bwMode="auto">
            <a:xfrm>
              <a:off x="4951412" y="1690578"/>
              <a:ext cx="2286000" cy="999460"/>
            </a:xfrm>
            <a:prstGeom prst="rect">
              <a:avLst/>
            </a:prstGeom>
            <a:solidFill>
              <a:srgbClr val="00AEEF"/>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r>
                <a:rPr lang="en-US" sz="2800" kern="0" dirty="0">
                  <a:gradFill>
                    <a:gsLst>
                      <a:gs pos="0">
                        <a:srgbClr val="FFFFFF"/>
                      </a:gs>
                      <a:gs pos="100000">
                        <a:srgbClr val="FFFFFF"/>
                      </a:gs>
                    </a:gsLst>
                    <a:lin ang="5400000" scaled="0"/>
                  </a:gradFill>
                  <a:latin typeface="Segoe UI"/>
                </a:rPr>
                <a:t>Controller</a:t>
              </a:r>
            </a:p>
          </p:txBody>
        </p:sp>
        <p:sp>
          <p:nvSpPr>
            <p:cNvPr id="70" name="Content Placeholder 2"/>
            <p:cNvSpPr txBox="1">
              <a:spLocks/>
            </p:cNvSpPr>
            <p:nvPr/>
          </p:nvSpPr>
          <p:spPr>
            <a:xfrm>
              <a:off x="7356143" y="1690579"/>
              <a:ext cx="3712350" cy="999460"/>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80000"/>
                <a:buFont typeface="Arial" pitchFamily="34" charset="0"/>
                <a:buChar char="•"/>
                <a:defRPr sz="3200" kern="1200">
                  <a:gradFill>
                    <a:gsLst>
                      <a:gs pos="0">
                        <a:srgbClr val="595959"/>
                      </a:gs>
                      <a:gs pos="86000">
                        <a:srgbClr val="595959"/>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0000"/>
                <a:buFont typeface="Arial" pitchFamily="34" charset="0"/>
                <a:buChar char="•"/>
                <a:defRPr sz="2800" kern="1200">
                  <a:gradFill>
                    <a:gsLst>
                      <a:gs pos="0">
                        <a:srgbClr val="595959"/>
                      </a:gs>
                      <a:gs pos="86000">
                        <a:srgbClr val="595959"/>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0000"/>
                <a:buFont typeface="Arial" pitchFamily="34" charset="0"/>
                <a:buChar char="•"/>
                <a:defRPr sz="2400" kern="1200">
                  <a:gradFill>
                    <a:gsLst>
                      <a:gs pos="0">
                        <a:srgbClr val="595959"/>
                      </a:gs>
                      <a:gs pos="86000">
                        <a:srgbClr val="595959"/>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5864">
                <a:spcBef>
                  <a:spcPts val="1200"/>
                </a:spcBef>
                <a:buNone/>
                <a:defRPr/>
              </a:pPr>
              <a:r>
                <a:rPr lang="en-US" sz="2400" dirty="0">
                  <a:solidFill>
                    <a:srgbClr val="00AEEF"/>
                  </a:solidFill>
                  <a:latin typeface="Segoe UI"/>
                </a:rPr>
                <a:t>Controller</a:t>
              </a:r>
            </a:p>
            <a:p>
              <a:pPr marL="0" lvl="1" indent="0" defTabSz="685864">
                <a:spcBef>
                  <a:spcPts val="600"/>
                </a:spcBef>
                <a:buNone/>
                <a:defRPr/>
              </a:pPr>
              <a:r>
                <a:rPr lang="en-US" sz="2000" dirty="0">
                  <a:latin typeface="Segoe UI"/>
                </a:rPr>
                <a:t>Retrieves Model</a:t>
              </a:r>
            </a:p>
            <a:p>
              <a:pPr marL="0" lvl="1" indent="0" defTabSz="685864">
                <a:spcBef>
                  <a:spcPts val="600"/>
                </a:spcBef>
                <a:buNone/>
                <a:defRPr/>
              </a:pPr>
              <a:r>
                <a:rPr lang="en-US" sz="2000" dirty="0">
                  <a:latin typeface="Segoe UI"/>
                </a:rPr>
                <a:t>“Does Stuff”</a:t>
              </a:r>
            </a:p>
          </p:txBody>
        </p:sp>
      </p:grpSp>
      <p:grpSp>
        <p:nvGrpSpPr>
          <p:cNvPr id="71" name="Group 70"/>
          <p:cNvGrpSpPr/>
          <p:nvPr/>
        </p:nvGrpSpPr>
        <p:grpSpPr>
          <a:xfrm>
            <a:off x="5062870" y="4294578"/>
            <a:ext cx="6117081" cy="1006547"/>
            <a:chOff x="4951412" y="3963196"/>
            <a:chExt cx="6117081" cy="1006547"/>
          </a:xfrm>
        </p:grpSpPr>
        <p:sp>
          <p:nvSpPr>
            <p:cNvPr id="72" name="Rectangle 71"/>
            <p:cNvSpPr/>
            <p:nvPr/>
          </p:nvSpPr>
          <p:spPr bwMode="auto">
            <a:xfrm>
              <a:off x="4951412" y="3970283"/>
              <a:ext cx="2286000" cy="999460"/>
            </a:xfrm>
            <a:prstGeom prst="rect">
              <a:avLst/>
            </a:prstGeom>
            <a:solidFill>
              <a:srgbClr val="00AEEF"/>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r>
                <a:rPr lang="en-US" sz="2800" kern="0" dirty="0">
                  <a:gradFill>
                    <a:gsLst>
                      <a:gs pos="0">
                        <a:srgbClr val="FFFFFF"/>
                      </a:gs>
                      <a:gs pos="100000">
                        <a:srgbClr val="FFFFFF"/>
                      </a:gs>
                    </a:gsLst>
                    <a:lin ang="5400000" scaled="0"/>
                  </a:gradFill>
                  <a:latin typeface="Segoe UI"/>
                </a:rPr>
                <a:t>View</a:t>
              </a:r>
            </a:p>
          </p:txBody>
        </p:sp>
        <p:sp>
          <p:nvSpPr>
            <p:cNvPr id="73" name="Content Placeholder 2"/>
            <p:cNvSpPr txBox="1">
              <a:spLocks/>
            </p:cNvSpPr>
            <p:nvPr/>
          </p:nvSpPr>
          <p:spPr>
            <a:xfrm>
              <a:off x="7418424" y="3963196"/>
              <a:ext cx="3650069" cy="999460"/>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80000"/>
                <a:buFont typeface="Arial" pitchFamily="34" charset="0"/>
                <a:buChar char="•"/>
                <a:defRPr sz="3200" kern="1200">
                  <a:gradFill>
                    <a:gsLst>
                      <a:gs pos="0">
                        <a:srgbClr val="595959"/>
                      </a:gs>
                      <a:gs pos="86000">
                        <a:srgbClr val="595959"/>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0000"/>
                <a:buFont typeface="Arial" pitchFamily="34" charset="0"/>
                <a:buChar char="•"/>
                <a:defRPr sz="2800" kern="1200">
                  <a:gradFill>
                    <a:gsLst>
                      <a:gs pos="0">
                        <a:srgbClr val="595959"/>
                      </a:gs>
                      <a:gs pos="86000">
                        <a:srgbClr val="595959"/>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0000"/>
                <a:buFont typeface="Arial" pitchFamily="34" charset="0"/>
                <a:buChar char="•"/>
                <a:defRPr sz="2400" kern="1200">
                  <a:gradFill>
                    <a:gsLst>
                      <a:gs pos="0">
                        <a:srgbClr val="595959"/>
                      </a:gs>
                      <a:gs pos="86000">
                        <a:srgbClr val="595959"/>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5864">
                <a:spcBef>
                  <a:spcPts val="1200"/>
                </a:spcBef>
                <a:buNone/>
                <a:defRPr/>
              </a:pPr>
              <a:r>
                <a:rPr lang="en-US" sz="2400" dirty="0">
                  <a:solidFill>
                    <a:srgbClr val="00AEEF"/>
                  </a:solidFill>
                  <a:latin typeface="Segoe UI"/>
                </a:rPr>
                <a:t>View</a:t>
              </a:r>
            </a:p>
            <a:p>
              <a:pPr marL="0" lvl="1" indent="0" defTabSz="685864">
                <a:spcBef>
                  <a:spcPts val="600"/>
                </a:spcBef>
                <a:buNone/>
                <a:defRPr/>
              </a:pPr>
              <a:r>
                <a:rPr lang="en-US" sz="2000" dirty="0">
                  <a:latin typeface="Segoe UI"/>
                </a:rPr>
                <a:t>Visually represents</a:t>
              </a:r>
            </a:p>
            <a:p>
              <a:pPr marL="0" lvl="1" indent="0" defTabSz="685864">
                <a:spcBef>
                  <a:spcPts val="600"/>
                </a:spcBef>
                <a:buNone/>
                <a:defRPr/>
              </a:pPr>
              <a:r>
                <a:rPr lang="en-US" sz="2000" dirty="0">
                  <a:latin typeface="Segoe UI"/>
                </a:rPr>
                <a:t>the model</a:t>
              </a:r>
            </a:p>
          </p:txBody>
        </p:sp>
      </p:grpSp>
      <p:sp>
        <p:nvSpPr>
          <p:cNvPr id="74" name="Right Arrow 73"/>
          <p:cNvSpPr/>
          <p:nvPr/>
        </p:nvSpPr>
        <p:spPr bwMode="auto">
          <a:xfrm>
            <a:off x="2057400" y="2021961"/>
            <a:ext cx="2286000" cy="999459"/>
          </a:xfrm>
          <a:prstGeom prst="rightArrow">
            <a:avLst/>
          </a:prstGeom>
          <a:solidFill>
            <a:srgbClr val="5F5F5F"/>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r>
              <a:rPr lang="en-US" sz="2800" kern="0" dirty="0">
                <a:gradFill>
                  <a:gsLst>
                    <a:gs pos="0">
                      <a:srgbClr val="FFFFFF"/>
                    </a:gs>
                    <a:gs pos="100000">
                      <a:srgbClr val="FFFFFF"/>
                    </a:gs>
                  </a:gsLst>
                  <a:lin ang="5400000" scaled="0"/>
                </a:gradFill>
                <a:latin typeface="Segoe UI"/>
              </a:rPr>
              <a:t>Request</a:t>
            </a:r>
          </a:p>
        </p:txBody>
      </p:sp>
      <p:sp>
        <p:nvSpPr>
          <p:cNvPr id="76" name="Left Arrow 75"/>
          <p:cNvSpPr/>
          <p:nvPr/>
        </p:nvSpPr>
        <p:spPr bwMode="auto">
          <a:xfrm>
            <a:off x="2057400" y="4294578"/>
            <a:ext cx="2286000" cy="999459"/>
          </a:xfrm>
          <a:prstGeom prst="leftArrow">
            <a:avLst/>
          </a:prstGeom>
          <a:solidFill>
            <a:srgbClr val="5F5F5F"/>
          </a:solidFill>
          <a:ln w="9525" cap="flat" cmpd="sng" algn="ctr">
            <a:noFill/>
            <a:prstDash val="solid"/>
            <a:headEnd type="none" w="med" len="med"/>
            <a:tailEnd type="none" w="med" len="med"/>
          </a:ln>
          <a:effectLst/>
        </p:spPr>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defRPr/>
            </a:pPr>
            <a:r>
              <a:rPr lang="en-US" sz="2800" kern="0" dirty="0">
                <a:gradFill>
                  <a:gsLst>
                    <a:gs pos="0">
                      <a:srgbClr val="FFFFFF"/>
                    </a:gs>
                    <a:gs pos="100000">
                      <a:srgbClr val="FFFFFF"/>
                    </a:gs>
                  </a:gsLst>
                  <a:lin ang="5400000" scaled="0"/>
                </a:gradFill>
                <a:latin typeface="Segoe UI"/>
              </a:rPr>
              <a:t>Response</a:t>
            </a:r>
          </a:p>
        </p:txBody>
      </p:sp>
      <p:sp>
        <p:nvSpPr>
          <p:cNvPr id="78" name="Content Placeholder 2"/>
          <p:cNvSpPr txBox="1">
            <a:spLocks/>
          </p:cNvSpPr>
          <p:nvPr/>
        </p:nvSpPr>
        <p:spPr>
          <a:xfrm>
            <a:off x="6736509" y="3543059"/>
            <a:ext cx="1143000" cy="396951"/>
          </a:xfrm>
          <a:prstGeom prst="rect">
            <a:avLst/>
          </a:prstGeom>
        </p:spPr>
        <p:txBody>
          <a:bodyPr vert="horz" wrap="square" lIns="0" tIns="0" rIns="0" bIns="0" rtlCol="0">
            <a:noAutofit/>
          </a:bodyPr>
          <a:lstStyle>
            <a:lvl1pPr marL="460375" indent="-460375" algn="l" defTabSz="914363" rtl="0" eaLnBrk="1" latinLnBrk="0" hangingPunct="1">
              <a:lnSpc>
                <a:spcPct val="90000"/>
              </a:lnSpc>
              <a:spcBef>
                <a:spcPct val="20000"/>
              </a:spcBef>
              <a:buSzPct val="80000"/>
              <a:buFont typeface="Arial" pitchFamily="34" charset="0"/>
              <a:buChar char="•"/>
              <a:defRPr sz="3200" kern="1200">
                <a:gradFill>
                  <a:gsLst>
                    <a:gs pos="0">
                      <a:srgbClr val="595959"/>
                    </a:gs>
                    <a:gs pos="86000">
                      <a:srgbClr val="595959"/>
                    </a:gs>
                  </a:gsLst>
                  <a:lin ang="5400000" scaled="0"/>
                </a:gradFill>
                <a:latin typeface="+mn-lt"/>
                <a:ea typeface="+mn-ea"/>
                <a:cs typeface="+mn-cs"/>
              </a:defRPr>
            </a:lvl1pPr>
            <a:lvl2pPr marL="855663" indent="-395288" algn="l" defTabSz="914363" rtl="0" eaLnBrk="1" latinLnBrk="0" hangingPunct="1">
              <a:lnSpc>
                <a:spcPct val="90000"/>
              </a:lnSpc>
              <a:spcBef>
                <a:spcPct val="20000"/>
              </a:spcBef>
              <a:buSzPct val="80000"/>
              <a:buFont typeface="Arial" pitchFamily="34" charset="0"/>
              <a:buChar char="•"/>
              <a:defRPr sz="2800" kern="1200">
                <a:gradFill>
                  <a:gsLst>
                    <a:gs pos="0">
                      <a:srgbClr val="595959"/>
                    </a:gs>
                    <a:gs pos="86000">
                      <a:srgbClr val="595959"/>
                    </a:gs>
                  </a:gsLst>
                  <a:lin ang="5400000" scaled="0"/>
                </a:gradFill>
                <a:latin typeface="+mn-lt"/>
                <a:ea typeface="+mn-ea"/>
                <a:cs typeface="+mn-cs"/>
              </a:defRPr>
            </a:lvl2pPr>
            <a:lvl3pPr marL="1258888" indent="-403225" algn="l" defTabSz="914363" rtl="0" eaLnBrk="1" latinLnBrk="0" hangingPunct="1">
              <a:lnSpc>
                <a:spcPct val="90000"/>
              </a:lnSpc>
              <a:spcBef>
                <a:spcPct val="20000"/>
              </a:spcBef>
              <a:buSzPct val="80000"/>
              <a:buFont typeface="Arial" pitchFamily="34" charset="0"/>
              <a:buChar char="•"/>
              <a:defRPr sz="2400" kern="1200">
                <a:gradFill>
                  <a:gsLst>
                    <a:gs pos="0">
                      <a:srgbClr val="595959"/>
                    </a:gs>
                    <a:gs pos="86000">
                      <a:srgbClr val="595959"/>
                    </a:gs>
                  </a:gsLst>
                  <a:lin ang="5400000" scaled="0"/>
                </a:gradFill>
                <a:latin typeface="+mn-lt"/>
                <a:ea typeface="+mn-ea"/>
                <a:cs typeface="+mn-cs"/>
              </a:defRPr>
            </a:lvl3pPr>
            <a:lvl4pPr marL="1604963" indent="-346075"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4pPr>
            <a:lvl5pPr marL="1941513" indent="-336550" algn="l" defTabSz="914363" rtl="0" eaLnBrk="1" latinLnBrk="0" hangingPunct="1">
              <a:lnSpc>
                <a:spcPct val="90000"/>
              </a:lnSpc>
              <a:spcBef>
                <a:spcPct val="20000"/>
              </a:spcBef>
              <a:buSzPct val="80000"/>
              <a:buFont typeface="Arial" pitchFamily="34" charset="0"/>
              <a:buChar char="•"/>
              <a:defRPr sz="2000" kern="1200">
                <a:gradFill>
                  <a:gsLst>
                    <a:gs pos="0">
                      <a:srgbClr val="595959"/>
                    </a:gs>
                    <a:gs pos="86000">
                      <a:srgbClr val="595959"/>
                    </a:gs>
                  </a:gsLst>
                  <a:lin ang="5400000" scaled="0"/>
                </a:gra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defTabSz="685864">
              <a:spcBef>
                <a:spcPts val="1200"/>
              </a:spcBef>
              <a:buNone/>
              <a:defRPr/>
            </a:pPr>
            <a:r>
              <a:rPr lang="en-US" sz="2400" dirty="0">
                <a:solidFill>
                  <a:srgbClr val="00AEEF"/>
                </a:solidFill>
                <a:latin typeface="Segoe UI"/>
              </a:rPr>
              <a:t>Model</a:t>
            </a:r>
          </a:p>
        </p:txBody>
      </p:sp>
      <p:sp>
        <p:nvSpPr>
          <p:cNvPr id="3" name="TextBox 2"/>
          <p:cNvSpPr txBox="1"/>
          <p:nvPr/>
        </p:nvSpPr>
        <p:spPr>
          <a:xfrm>
            <a:off x="6417221" y="5469286"/>
            <a:ext cx="1127232" cy="1015663"/>
          </a:xfrm>
          <a:prstGeom prst="rect">
            <a:avLst/>
          </a:prstGeom>
          <a:noFill/>
        </p:spPr>
        <p:txBody>
          <a:bodyPr wrap="none" rtlCol="0">
            <a:spAutoFit/>
          </a:bodyPr>
          <a:lstStyle/>
          <a:p>
            <a:r>
              <a:rPr lang="en-US" sz="6000" dirty="0">
                <a:solidFill>
                  <a:srgbClr val="8CC600"/>
                </a:solidFill>
                <a:latin typeface="Segoe UI Symbol" panose="020B0502040204020203" pitchFamily="34" charset="0"/>
                <a:ea typeface="Segoe UI Symbol" panose="020B0502040204020203" pitchFamily="34" charset="0"/>
              </a:rPr>
              <a:t></a:t>
            </a:r>
            <a:endParaRPr lang="en-US" sz="2400" dirty="0">
              <a:solidFill>
                <a:srgbClr val="8CC600"/>
              </a:solidFill>
              <a:latin typeface="Segoe UI Symbol" panose="020B0502040204020203" pitchFamily="34" charset="0"/>
              <a:ea typeface="Segoe UI Symbol" panose="020B0502040204020203" pitchFamily="34" charset="0"/>
            </a:endParaRPr>
          </a:p>
        </p:txBody>
      </p:sp>
      <p:sp>
        <p:nvSpPr>
          <p:cNvPr id="80" name="TextBox 79"/>
          <p:cNvSpPr txBox="1"/>
          <p:nvPr/>
        </p:nvSpPr>
        <p:spPr>
          <a:xfrm>
            <a:off x="2758968" y="3480138"/>
            <a:ext cx="1127232" cy="1015663"/>
          </a:xfrm>
          <a:prstGeom prst="rect">
            <a:avLst/>
          </a:prstGeom>
          <a:noFill/>
        </p:spPr>
        <p:txBody>
          <a:bodyPr wrap="none" rtlCol="0">
            <a:spAutoFit/>
          </a:bodyPr>
          <a:lstStyle/>
          <a:p>
            <a:r>
              <a:rPr lang="en-US" sz="6000" dirty="0">
                <a:solidFill>
                  <a:srgbClr val="8CC600"/>
                </a:solidFill>
                <a:latin typeface="Segoe UI Symbol" panose="020B0502040204020203" pitchFamily="34" charset="0"/>
                <a:ea typeface="Segoe UI Symbol" panose="020B0502040204020203" pitchFamily="34" charset="0"/>
              </a:rPr>
              <a:t></a:t>
            </a:r>
            <a:endParaRPr lang="en-US" sz="2400" dirty="0">
              <a:solidFill>
                <a:srgbClr val="8CC600"/>
              </a:solidFill>
              <a:latin typeface="Segoe UI Symbol" panose="020B0502040204020203" pitchFamily="34" charset="0"/>
              <a:ea typeface="Segoe UI Symbol" panose="020B0502040204020203" pitchFamily="34" charset="0"/>
            </a:endParaRPr>
          </a:p>
        </p:txBody>
      </p:sp>
      <p:sp>
        <p:nvSpPr>
          <p:cNvPr id="79" name="TextBox 78"/>
          <p:cNvSpPr txBox="1"/>
          <p:nvPr/>
        </p:nvSpPr>
        <p:spPr>
          <a:xfrm>
            <a:off x="3164685" y="3741534"/>
            <a:ext cx="949964" cy="830997"/>
          </a:xfrm>
          <a:prstGeom prst="rect">
            <a:avLst/>
          </a:prstGeom>
          <a:noFill/>
        </p:spPr>
        <p:txBody>
          <a:bodyPr wrap="square" rtlCol="0">
            <a:spAutoFit/>
          </a:bodyPr>
          <a:lstStyle/>
          <a:p>
            <a:r>
              <a:rPr lang="en-US" sz="4800" dirty="0">
                <a:solidFill>
                  <a:srgbClr val="00AEEF"/>
                </a:solidFill>
                <a:latin typeface="Segoe UI Symbol" panose="020B0502040204020203" pitchFamily="34" charset="0"/>
                <a:ea typeface="Segoe UI Symbol" panose="020B0502040204020203" pitchFamily="34" charset="0"/>
              </a:rPr>
              <a:t></a:t>
            </a:r>
            <a:endParaRPr lang="en-US" dirty="0">
              <a:solidFill>
                <a:srgbClr val="00AEEF"/>
              </a:solidFill>
              <a:latin typeface="Segoe UI Symbol" panose="020B0502040204020203" pitchFamily="34" charset="0"/>
              <a:ea typeface="Segoe UI Symbol" panose="020B0502040204020203" pitchFamily="34" charset="0"/>
            </a:endParaRPr>
          </a:p>
        </p:txBody>
      </p:sp>
    </p:spTree>
    <p:extLst>
      <p:ext uri="{BB962C8B-B14F-4D97-AF65-F5344CB8AC3E}">
        <p14:creationId xmlns:p14="http://schemas.microsoft.com/office/powerpoint/2010/main" val="747075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6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7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7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8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6" grpId="0" animBg="1"/>
      <p:bldP spid="78" grpId="0"/>
      <p:bldP spid="3" grpId="0"/>
      <p:bldP spid="80" grpId="0"/>
      <p:bldP spid="7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p:txBody>
          <a:bodyPr/>
          <a:lstStyle/>
          <a:p>
            <a:r>
              <a:rPr lang="en-US" dirty="0" smtClean="0"/>
              <a:t>What’s </a:t>
            </a:r>
            <a:r>
              <a:rPr lang="en-US" smtClean="0"/>
              <a:t>the Point</a:t>
            </a:r>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0828740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Seems complicated. What’s the point?</a:t>
            </a:r>
            <a:endParaRPr lang="en-US" dirty="0"/>
          </a:p>
        </p:txBody>
      </p:sp>
      <p:sp>
        <p:nvSpPr>
          <p:cNvPr id="3" name="Content Placeholder 2"/>
          <p:cNvSpPr>
            <a:spLocks noGrp="1"/>
          </p:cNvSpPr>
          <p:nvPr>
            <p:ph sz="quarter" idx="10"/>
          </p:nvPr>
        </p:nvSpPr>
        <p:spPr/>
        <p:txBody>
          <a:bodyPr/>
          <a:lstStyle/>
          <a:p>
            <a:r>
              <a:rPr lang="en-US" dirty="0" smtClean="0"/>
              <a:t>Every web application needs some structure</a:t>
            </a:r>
          </a:p>
          <a:p>
            <a:r>
              <a:rPr lang="en-US" dirty="0" smtClean="0"/>
              <a:t>MVC helps you stay organized, start to finish</a:t>
            </a:r>
          </a:p>
          <a:p>
            <a:r>
              <a:rPr lang="en-US" dirty="0" smtClean="0"/>
              <a:t>Often end up with less code, not more</a:t>
            </a:r>
          </a:p>
          <a:p>
            <a:r>
              <a:rPr lang="en-US" dirty="0" smtClean="0"/>
              <a:t>Smoother learning curve as your project grows</a:t>
            </a:r>
            <a:endParaRPr lang="en-US" dirty="0"/>
          </a:p>
        </p:txBody>
      </p:sp>
    </p:spTree>
    <p:extLst>
      <p:ext uri="{BB962C8B-B14F-4D97-AF65-F5344CB8AC3E}">
        <p14:creationId xmlns:p14="http://schemas.microsoft.com/office/powerpoint/2010/main" val="29010544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comparisons to ASP.NET Web Forms</a:t>
            </a:r>
            <a:endParaRPr lang="en-US" dirty="0"/>
          </a:p>
        </p:txBody>
      </p:sp>
      <p:sp>
        <p:nvSpPr>
          <p:cNvPr id="3" name="Content Placeholder 2"/>
          <p:cNvSpPr>
            <a:spLocks noGrp="1"/>
          </p:cNvSpPr>
          <p:nvPr>
            <p:ph sz="quarter" idx="10"/>
          </p:nvPr>
        </p:nvSpPr>
        <p:spPr/>
        <p:txBody>
          <a:bodyPr/>
          <a:lstStyle/>
          <a:p>
            <a:endParaRPr lang="en-US"/>
          </a:p>
        </p:txBody>
      </p:sp>
    </p:spTree>
    <p:extLst>
      <p:ext uri="{BB962C8B-B14F-4D97-AF65-F5344CB8AC3E}">
        <p14:creationId xmlns:p14="http://schemas.microsoft.com/office/powerpoint/2010/main" val="32074619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38200" y="1245702"/>
            <a:ext cx="11065746"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kern="0" dirty="0">
                <a:latin typeface="Segoe UI Light" panose="020B0502040204020203" pitchFamily="34" charset="0"/>
                <a:ea typeface="Segoe UI Light" panose="020B0502040204020203" pitchFamily="34" charset="0"/>
                <a:cs typeface="Segoe UI Light" panose="020B0502040204020203" pitchFamily="34" charset="0"/>
              </a:rPr>
              <a:t>Productive way to build web applications</a:t>
            </a:r>
          </a:p>
          <a:p>
            <a:r>
              <a:rPr lang="en-US" kern="0" dirty="0">
                <a:latin typeface="Segoe UI Light" panose="020B0502040204020203" pitchFamily="34" charset="0"/>
                <a:ea typeface="Segoe UI Light" panose="020B0502040204020203" pitchFamily="34" charset="0"/>
                <a:cs typeface="Segoe UI Light" panose="020B0502040204020203" pitchFamily="34" charset="0"/>
              </a:rPr>
              <a:t>Control and event-based programming model</a:t>
            </a:r>
          </a:p>
          <a:p>
            <a:r>
              <a:rPr lang="en-US" kern="0" dirty="0">
                <a:latin typeface="Segoe UI Light" panose="020B0502040204020203" pitchFamily="34" charset="0"/>
                <a:ea typeface="Segoe UI Light" panose="020B0502040204020203" pitchFamily="34" charset="0"/>
                <a:cs typeface="Segoe UI Light" panose="020B0502040204020203" pitchFamily="34" charset="0"/>
              </a:rPr>
              <a:t>Controls that abstract HTML, JS and CSS</a:t>
            </a:r>
          </a:p>
          <a:p>
            <a:r>
              <a:rPr lang="en-US" kern="0" dirty="0">
                <a:latin typeface="Segoe UI Light" panose="020B0502040204020203" pitchFamily="34" charset="0"/>
                <a:ea typeface="Segoe UI Light" panose="020B0502040204020203" pitchFamily="34" charset="0"/>
                <a:cs typeface="Segoe UI Light" panose="020B0502040204020203" pitchFamily="34" charset="0"/>
              </a:rPr>
              <a:t>Rich UI controls – </a:t>
            </a:r>
            <a:r>
              <a:rPr lang="en-US" kern="0" dirty="0" err="1">
                <a:latin typeface="Segoe UI Light" panose="020B0502040204020203" pitchFamily="34" charset="0"/>
                <a:ea typeface="Segoe UI Light" panose="020B0502040204020203" pitchFamily="34" charset="0"/>
                <a:cs typeface="Segoe UI Light" panose="020B0502040204020203" pitchFamily="34" charset="0"/>
              </a:rPr>
              <a:t>datagrids</a:t>
            </a:r>
            <a:r>
              <a:rPr lang="en-US" kern="0" dirty="0">
                <a:latin typeface="Segoe UI Light" panose="020B0502040204020203" pitchFamily="34" charset="0"/>
                <a:ea typeface="Segoe UI Light" panose="020B0502040204020203" pitchFamily="34" charset="0"/>
                <a:cs typeface="Segoe UI Light" panose="020B0502040204020203" pitchFamily="34" charset="0"/>
              </a:rPr>
              <a:t>, charts, Ajax</a:t>
            </a:r>
          </a:p>
          <a:p>
            <a:r>
              <a:rPr lang="en-US" kern="0" dirty="0">
                <a:latin typeface="Segoe UI Light" panose="020B0502040204020203" pitchFamily="34" charset="0"/>
                <a:ea typeface="Segoe UI Light" panose="020B0502040204020203" pitchFamily="34" charset="0"/>
                <a:cs typeface="Segoe UI Light" panose="020B0502040204020203" pitchFamily="34" charset="0"/>
              </a:rPr>
              <a:t>Browser differences are handled for you</a:t>
            </a:r>
          </a:p>
          <a:p>
            <a:endParaRPr lang="en-US" kern="0" dirty="0">
              <a:latin typeface="Segoe UI Light" panose="020B0502040204020203" pitchFamily="34" charset="0"/>
              <a:ea typeface="Segoe UI Light" panose="020B0502040204020203" pitchFamily="34" charset="0"/>
              <a:cs typeface="Segoe UI Light" panose="020B0502040204020203" pitchFamily="34" charset="0"/>
            </a:endParaRPr>
          </a:p>
          <a:p>
            <a:pPr marL="0" indent="0">
              <a:buNone/>
            </a:pPr>
            <a:r>
              <a:rPr lang="en-US" kern="0" dirty="0">
                <a:latin typeface="Segoe UI Light" panose="020B0502040204020203" pitchFamily="34" charset="0"/>
                <a:ea typeface="Segoe UI Light" panose="020B0502040204020203" pitchFamily="34" charset="0"/>
                <a:cs typeface="Segoe UI Light" panose="020B0502040204020203" pitchFamily="34" charset="0"/>
              </a:rPr>
              <a:t>Summary: Web Forms handles a lot of things for you.</a:t>
            </a:r>
          </a:p>
        </p:txBody>
      </p:sp>
      <p:sp>
        <p:nvSpPr>
          <p:cNvPr id="4" name="Title 1"/>
          <p:cNvSpPr>
            <a:spLocks noGrp="1"/>
          </p:cNvSpPr>
          <p:nvPr>
            <p:ph type="title"/>
          </p:nvPr>
        </p:nvSpPr>
        <p:spPr/>
        <p:txBody>
          <a:bodyPr/>
          <a:lstStyle/>
          <a:p>
            <a:r>
              <a:rPr lang="en-US" dirty="0" smtClean="0"/>
              <a:t>ASP.NET Web Forms Values</a:t>
            </a:r>
            <a:endParaRPr lang="en-US" dirty="0"/>
          </a:p>
        </p:txBody>
      </p:sp>
    </p:spTree>
    <p:extLst>
      <p:ext uri="{BB962C8B-B14F-4D97-AF65-F5344CB8AC3E}">
        <p14:creationId xmlns:p14="http://schemas.microsoft.com/office/powerpoint/2010/main" val="236492426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ggHeadCaf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05201" y="152400"/>
            <a:ext cx="4789297" cy="6553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746182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4800600" y="685800"/>
            <a:ext cx="2590800" cy="5638800"/>
            <a:chOff x="609600" y="685800"/>
            <a:chExt cx="2590800" cy="5638800"/>
          </a:xfrm>
        </p:grpSpPr>
        <p:sp>
          <p:nvSpPr>
            <p:cNvPr id="2" name="Rectangle 1"/>
            <p:cNvSpPr/>
            <p:nvPr/>
          </p:nvSpPr>
          <p:spPr>
            <a:xfrm>
              <a:off x="6096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bg1">
                      <a:lumMod val="50000"/>
                    </a:schemeClr>
                  </a:solidFill>
                </a:rPr>
                <a:t>Default.aspx</a:t>
              </a:r>
              <a:endParaRPr lang="en-US" b="1" dirty="0">
                <a:solidFill>
                  <a:schemeClr val="bg1">
                    <a:lumMod val="50000"/>
                  </a:schemeClr>
                </a:solidFill>
              </a:endParaRPr>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3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122890667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33600" y="685800"/>
            <a:ext cx="2590800" cy="5638800"/>
            <a:chOff x="609600" y="685800"/>
            <a:chExt cx="2590800" cy="5638800"/>
          </a:xfrm>
        </p:grpSpPr>
        <p:sp>
          <p:nvSpPr>
            <p:cNvPr id="2" name="Rectangle 1"/>
            <p:cNvSpPr/>
            <p:nvPr/>
          </p:nvSpPr>
          <p:spPr>
            <a:xfrm>
              <a:off x="6096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err="1" smtClean="0">
                  <a:solidFill>
                    <a:schemeClr val="bg1">
                      <a:lumMod val="50000"/>
                    </a:schemeClr>
                  </a:solidFill>
                </a:rPr>
                <a:t>Site.master</a:t>
              </a:r>
              <a:endParaRPr lang="en-US" b="1" dirty="0">
                <a:solidFill>
                  <a:schemeClr val="bg1">
                    <a:lumMod val="50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3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8" name="Group 7"/>
          <p:cNvGrpSpPr/>
          <p:nvPr/>
        </p:nvGrpSpPr>
        <p:grpSpPr>
          <a:xfrm>
            <a:off x="5029200" y="685800"/>
            <a:ext cx="2590800" cy="5638800"/>
            <a:chOff x="3581400" y="685800"/>
            <a:chExt cx="2590800" cy="5638800"/>
          </a:xfrm>
        </p:grpSpPr>
        <p:sp>
          <p:nvSpPr>
            <p:cNvPr id="4" name="Rectangle 3"/>
            <p:cNvSpPr/>
            <p:nvPr/>
          </p:nvSpPr>
          <p:spPr>
            <a:xfrm>
              <a:off x="35814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bg1">
                      <a:lumMod val="50000"/>
                    </a:schemeClr>
                  </a:solidFill>
                </a:rPr>
                <a:t>Products.aspx</a:t>
              </a:r>
              <a:endParaRPr lang="en-US" b="1" dirty="0">
                <a:solidFill>
                  <a:schemeClr val="bg1">
                    <a:lumMod val="50000"/>
                  </a:schemeClr>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01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Group 2"/>
          <p:cNvGrpSpPr/>
          <p:nvPr/>
        </p:nvGrpSpPr>
        <p:grpSpPr>
          <a:xfrm>
            <a:off x="7924800" y="685800"/>
            <a:ext cx="2590800" cy="5638800"/>
            <a:chOff x="6400800" y="685800"/>
            <a:chExt cx="2590800" cy="5638800"/>
          </a:xfrm>
        </p:grpSpPr>
        <p:sp>
          <p:nvSpPr>
            <p:cNvPr id="6" name="Rectangle 5"/>
            <p:cNvSpPr/>
            <p:nvPr/>
          </p:nvSpPr>
          <p:spPr>
            <a:xfrm>
              <a:off x="64008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smtClean="0">
                  <a:solidFill>
                    <a:schemeClr val="bg1">
                      <a:lumMod val="50000"/>
                    </a:schemeClr>
                  </a:solidFill>
                </a:rPr>
                <a:t>Cart.ascx</a:t>
              </a:r>
              <a:endParaRPr lang="en-US" b="1" dirty="0">
                <a:solidFill>
                  <a:schemeClr val="bg1">
                    <a:lumMod val="50000"/>
                  </a:schemeClr>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95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23678812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Autofit/>
          </a:bodyPr>
          <a:lstStyle/>
          <a:p>
            <a:pPr marL="0" indent="0">
              <a:buNone/>
            </a:pPr>
            <a:r>
              <a:rPr lang="en-US" dirty="0" smtClean="0"/>
              <a:t>Azure </a:t>
            </a:r>
            <a:r>
              <a:rPr lang="en-US" dirty="0"/>
              <a:t>Technical Evangelist </a:t>
            </a:r>
            <a:endParaRPr lang="en-US" dirty="0" smtClean="0"/>
          </a:p>
          <a:p>
            <a:pPr marL="460375" lvl="1" indent="0">
              <a:buNone/>
            </a:pPr>
            <a:r>
              <a:rPr lang="en-US" dirty="0" smtClean="0"/>
              <a:t>Focused </a:t>
            </a:r>
            <a:r>
              <a:rPr lang="en-US" dirty="0"/>
              <a:t>on ASP.NET </a:t>
            </a:r>
            <a:r>
              <a:rPr lang="en-US" dirty="0" smtClean="0"/>
              <a:t>MVC</a:t>
            </a:r>
          </a:p>
          <a:p>
            <a:pPr marL="460375" lvl="1" indent="0">
              <a:buNone/>
            </a:pPr>
            <a:r>
              <a:rPr lang="en-US" dirty="0" smtClean="0">
                <a:hlinkClick r:id="rId2"/>
              </a:rPr>
              <a:t>http</a:t>
            </a:r>
            <a:r>
              <a:rPr lang="en-US" dirty="0">
                <a:hlinkClick r:id="rId2"/>
              </a:rPr>
              <a:t>://</a:t>
            </a:r>
            <a:r>
              <a:rPr lang="en-US" dirty="0" smtClean="0">
                <a:hlinkClick r:id="rId2"/>
              </a:rPr>
              <a:t>weblogs.asp.net/jongalloway</a:t>
            </a:r>
            <a:r>
              <a:rPr lang="en-US" dirty="0" smtClean="0"/>
              <a:t> </a:t>
            </a:r>
            <a:endParaRPr lang="en-US" dirty="0"/>
          </a:p>
          <a:p>
            <a:pPr marL="460375" lvl="1" indent="0">
              <a:buNone/>
            </a:pPr>
            <a:r>
              <a:rPr lang="en-US" dirty="0" smtClean="0"/>
              <a:t>Web </a:t>
            </a:r>
            <a:r>
              <a:rPr lang="en-US" dirty="0"/>
              <a:t>development on </a:t>
            </a:r>
            <a:r>
              <a:rPr lang="en-US" dirty="0" smtClean="0"/>
              <a:t>Microsoft </a:t>
            </a:r>
            <a:r>
              <a:rPr lang="en-US" dirty="0"/>
              <a:t>platform since </a:t>
            </a:r>
            <a:r>
              <a:rPr lang="en-US" dirty="0" smtClean="0"/>
              <a:t>late '90s</a:t>
            </a:r>
          </a:p>
          <a:p>
            <a:pPr marL="460375" lvl="1" indent="0">
              <a:buNone/>
            </a:pPr>
            <a:r>
              <a:rPr lang="en-US" dirty="0" smtClean="0"/>
              <a:t>Ex-submariner; Showcase </a:t>
            </a:r>
            <a:r>
              <a:rPr lang="en-US" dirty="0"/>
              <a:t>Showdown </a:t>
            </a:r>
            <a:r>
              <a:rPr lang="en-US" dirty="0" smtClean="0"/>
              <a:t>winner “Price </a:t>
            </a:r>
            <a:r>
              <a:rPr lang="en-US" dirty="0"/>
              <a:t>is </a:t>
            </a:r>
            <a:r>
              <a:rPr lang="en-US" dirty="0" smtClean="0"/>
              <a:t>Right”</a:t>
            </a:r>
          </a:p>
          <a:p>
            <a:pPr marL="0" indent="0">
              <a:buNone/>
            </a:pPr>
            <a:r>
              <a:rPr lang="en-US" dirty="0" smtClean="0"/>
              <a:t>Popular Author and Conference Speaker</a:t>
            </a:r>
          </a:p>
          <a:p>
            <a:pPr marL="460375" lvl="1" indent="0">
              <a:buNone/>
            </a:pPr>
            <a:r>
              <a:rPr lang="en-US" dirty="0" smtClean="0"/>
              <a:t>Wrox </a:t>
            </a:r>
            <a:r>
              <a:rPr lang="en-US" dirty="0"/>
              <a:t>Professional MVC </a:t>
            </a:r>
            <a:r>
              <a:rPr lang="en-US" dirty="0" smtClean="0"/>
              <a:t>5; MVC </a:t>
            </a:r>
            <a:r>
              <a:rPr lang="en-US" dirty="0"/>
              <a:t>Music Store </a:t>
            </a:r>
            <a:r>
              <a:rPr lang="en-US" dirty="0" smtClean="0"/>
              <a:t>tutorial</a:t>
            </a:r>
          </a:p>
          <a:p>
            <a:pPr marL="460375" lvl="1" indent="0">
              <a:buNone/>
            </a:pPr>
            <a:r>
              <a:rPr lang="en-US" dirty="0" smtClean="0"/>
              <a:t>Virtual </a:t>
            </a:r>
            <a:r>
              <a:rPr lang="en-US" dirty="0"/>
              <a:t>ASP.NET MVC Conference (</a:t>
            </a:r>
            <a:r>
              <a:rPr lang="en-US" dirty="0" err="1" smtClean="0"/>
              <a:t>mvcConf</a:t>
            </a:r>
            <a:r>
              <a:rPr lang="en-US" dirty="0" smtClean="0"/>
              <a:t>)</a:t>
            </a:r>
          </a:p>
          <a:p>
            <a:pPr marL="460375" lvl="1" indent="0">
              <a:buNone/>
            </a:pPr>
            <a:r>
              <a:rPr lang="en-US" dirty="0" smtClean="0"/>
              <a:t>World wide Web Camps speaker</a:t>
            </a:r>
            <a:endParaRPr lang="en-US" dirty="0"/>
          </a:p>
          <a:p>
            <a:pPr marL="460375" lvl="1" indent="0">
              <a:buNone/>
            </a:pPr>
            <a:r>
              <a:rPr lang="en-US" dirty="0" smtClean="0"/>
              <a:t>Herding </a:t>
            </a:r>
            <a:r>
              <a:rPr lang="en-US" dirty="0"/>
              <a:t>Code podcast (</a:t>
            </a:r>
            <a:r>
              <a:rPr lang="en-US" dirty="0">
                <a:hlinkClick r:id="rId3"/>
              </a:rPr>
              <a:t>http://herdingcode.com</a:t>
            </a:r>
            <a:r>
              <a:rPr lang="en-US" dirty="0" smtClean="0"/>
              <a:t>) </a:t>
            </a:r>
          </a:p>
        </p:txBody>
      </p:sp>
      <p:sp>
        <p:nvSpPr>
          <p:cNvPr id="2" name="Title 1"/>
          <p:cNvSpPr>
            <a:spLocks noGrp="1"/>
          </p:cNvSpPr>
          <p:nvPr>
            <p:ph type="title"/>
          </p:nvPr>
        </p:nvSpPr>
        <p:spPr/>
        <p:txBody>
          <a:bodyPr/>
          <a:lstStyle/>
          <a:p>
            <a:r>
              <a:rPr lang="en-US" dirty="0" smtClean="0"/>
              <a:t>Meet </a:t>
            </a:r>
            <a:r>
              <a:rPr lang="en-US" dirty="0"/>
              <a:t>Jon Galloway | @</a:t>
            </a:r>
            <a:r>
              <a:rPr lang="en-US" dirty="0" err="1"/>
              <a:t>jongalloway</a:t>
            </a:r>
            <a:endParaRPr lang="en-US" dirty="0"/>
          </a:p>
        </p:txBody>
      </p:sp>
      <p:sp>
        <p:nvSpPr>
          <p:cNvPr id="11" name="Rectangle 2"/>
          <p:cNvSpPr>
            <a:spLocks noChangeArrowheads="1"/>
          </p:cNvSpPr>
          <p:nvPr/>
        </p:nvSpPr>
        <p:spPr bwMode="auto">
          <a:xfrm>
            <a:off x="380903" y="2336311"/>
            <a:ext cx="184683" cy="6459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16" tIns="45708" rIns="91416" bIns="45708" numCol="1" anchor="ctr" anchorCtr="0" compatLnSpc="1">
            <a:prstTxWarp prst="textNoShape">
              <a:avLst/>
            </a:prstTxWarp>
            <a:spAutoFit/>
          </a:bodyPr>
          <a:lstStyle/>
          <a:p>
            <a:pPr defTabSz="914126" eaLnBrk="0" fontAlgn="base" hangingPunct="0">
              <a:spcBef>
                <a:spcPct val="0"/>
              </a:spcBef>
              <a:spcAft>
                <a:spcPct val="0"/>
              </a:spcAft>
            </a:pPr>
            <a:r>
              <a:rPr lang="en-US" sz="1799">
                <a:latin typeface="Arial" panose="020B0604020202020204" pitchFamily="34" charset="0"/>
              </a:rPr>
              <a:t/>
            </a:r>
            <a:br>
              <a:rPr lang="en-US" sz="1799">
                <a:latin typeface="Arial" panose="020B0604020202020204" pitchFamily="34" charset="0"/>
              </a:rPr>
            </a:br>
            <a:endParaRPr lang="en-US" sz="1799">
              <a:latin typeface="Arial" panose="020B0604020202020204" pitchFamily="34" charset="0"/>
            </a:endParaRPr>
          </a:p>
        </p:txBody>
      </p:sp>
      <p:pic>
        <p:nvPicPr>
          <p:cNvPr id="6" name="Picture 5"/>
          <p:cNvPicPr>
            <a:picLocks noChangeAspect="1"/>
          </p:cNvPicPr>
          <p:nvPr/>
        </p:nvPicPr>
        <p:blipFill rotWithShape="1">
          <a:blip r:embed="rId4">
            <a:extLst>
              <a:ext uri="{28A0092B-C50C-407E-A947-70E740481C1C}">
                <a14:useLocalDpi xmlns:a14="http://schemas.microsoft.com/office/drawing/2010/main" val="0"/>
              </a:ext>
            </a:extLst>
          </a:blip>
          <a:srcRect l="5442" t="6110" r="17174" b="6110"/>
          <a:stretch/>
        </p:blipFill>
        <p:spPr>
          <a:xfrm>
            <a:off x="10179257" y="110280"/>
            <a:ext cx="1874033" cy="2125767"/>
          </a:xfrm>
          <a:prstGeom prst="rect">
            <a:avLst/>
          </a:prstGeom>
          <a:ln>
            <a:noFill/>
          </a:ln>
          <a:effectLst>
            <a:outerShdw blurRad="50800" dist="38100" dir="2700000" algn="tl" rotWithShape="0">
              <a:prstClr val="black">
                <a:alpha val="40000"/>
              </a:prstClr>
            </a:outerShdw>
          </a:effectLst>
        </p:spPr>
      </p:pic>
    </p:spTree>
    <p:extLst>
      <p:ext uri="{BB962C8B-B14F-4D97-AF65-F5344CB8AC3E}">
        <p14:creationId xmlns:p14="http://schemas.microsoft.com/office/powerpoint/2010/main" val="11443327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2133600" y="685800"/>
            <a:ext cx="2590800" cy="5638800"/>
            <a:chOff x="609600" y="685800"/>
            <a:chExt cx="2590800" cy="5638800"/>
          </a:xfrm>
        </p:grpSpPr>
        <p:sp>
          <p:nvSpPr>
            <p:cNvPr id="2" name="Rectangle 1"/>
            <p:cNvSpPr/>
            <p:nvPr/>
          </p:nvSpPr>
          <p:spPr>
            <a:xfrm>
              <a:off x="6096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bg1">
                      <a:lumMod val="50000"/>
                    </a:schemeClr>
                  </a:solidFill>
                </a:rPr>
                <a:t>Default.aspx</a:t>
              </a:r>
              <a:endParaRPr lang="en-US" b="1" dirty="0">
                <a:solidFill>
                  <a:schemeClr val="bg1">
                    <a:lumMod val="50000"/>
                  </a:schemeClr>
                </a:solidFill>
              </a:endParaRPr>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3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8" name="Group 7"/>
          <p:cNvGrpSpPr/>
          <p:nvPr/>
        </p:nvGrpSpPr>
        <p:grpSpPr>
          <a:xfrm>
            <a:off x="5029200" y="685800"/>
            <a:ext cx="2590800" cy="5638800"/>
            <a:chOff x="3581400" y="685800"/>
            <a:chExt cx="2590800" cy="5638800"/>
          </a:xfrm>
        </p:grpSpPr>
        <p:sp>
          <p:nvSpPr>
            <p:cNvPr id="4" name="Rectangle 3"/>
            <p:cNvSpPr/>
            <p:nvPr/>
          </p:nvSpPr>
          <p:spPr>
            <a:xfrm>
              <a:off x="35814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bg1">
                      <a:lumMod val="50000"/>
                    </a:schemeClr>
                  </a:solidFill>
                </a:rPr>
                <a:t>Products.aspx</a:t>
              </a:r>
              <a:endParaRPr lang="en-US" b="1" dirty="0">
                <a:solidFill>
                  <a:schemeClr val="bg1">
                    <a:lumMod val="50000"/>
                  </a:schemeClr>
                </a:solidFill>
              </a:endParaRPr>
            </a:p>
          </p:txBody>
        </p:sp>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201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grpSp>
        <p:nvGrpSpPr>
          <p:cNvPr id="3" name="Group 2"/>
          <p:cNvGrpSpPr/>
          <p:nvPr/>
        </p:nvGrpSpPr>
        <p:grpSpPr>
          <a:xfrm>
            <a:off x="7924800" y="685800"/>
            <a:ext cx="2590800" cy="5638800"/>
            <a:chOff x="6400800" y="685800"/>
            <a:chExt cx="2590800" cy="5638800"/>
          </a:xfrm>
        </p:grpSpPr>
        <p:sp>
          <p:nvSpPr>
            <p:cNvPr id="6" name="Rectangle 5"/>
            <p:cNvSpPr/>
            <p:nvPr/>
          </p:nvSpPr>
          <p:spPr>
            <a:xfrm>
              <a:off x="6400800" y="685800"/>
              <a:ext cx="2590800" cy="56388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US" sz="3200" b="1" dirty="0">
                  <a:solidFill>
                    <a:schemeClr val="bg1">
                      <a:lumMod val="50000"/>
                    </a:schemeClr>
                  </a:solidFill>
                </a:rPr>
                <a:t>About.aspx</a:t>
              </a:r>
              <a:endParaRPr lang="en-US" b="1" dirty="0">
                <a:solidFill>
                  <a:schemeClr val="bg1">
                    <a:lumMod val="50000"/>
                  </a:schemeClr>
                </a:solidFill>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39564" y="1311494"/>
              <a:ext cx="2399636" cy="482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pSp>
    </p:spTree>
    <p:extLst>
      <p:ext uri="{BB962C8B-B14F-4D97-AF65-F5344CB8AC3E}">
        <p14:creationId xmlns:p14="http://schemas.microsoft.com/office/powerpoint/2010/main" val="40993007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24200" y="3124201"/>
            <a:ext cx="3255378" cy="1015663"/>
          </a:xfrm>
          <a:prstGeom prst="rect">
            <a:avLst/>
          </a:prstGeom>
          <a:noFill/>
        </p:spPr>
        <p:txBody>
          <a:bodyPr wrap="none" rtlCol="0">
            <a:spAutoFit/>
          </a:bodyPr>
          <a:lstStyle/>
          <a:p>
            <a:r>
              <a:rPr lang="en-US" sz="6000" dirty="0" err="1"/>
              <a:t>Viewstate</a:t>
            </a:r>
            <a:endParaRPr lang="en-US" dirty="0"/>
          </a:p>
        </p:txBody>
      </p:sp>
      <p:pic>
        <p:nvPicPr>
          <p:cNvPr id="512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7542" y="22746"/>
            <a:ext cx="11619932" cy="683525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3366630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600200" y="1116977"/>
            <a:ext cx="8991600" cy="4031873"/>
          </a:xfrm>
          <a:prstGeom prst="rect">
            <a:avLst/>
          </a:prstGeom>
        </p:spPr>
        <p:txBody>
          <a:bodyPr wrap="square">
            <a:spAutoFit/>
          </a:bodyPr>
          <a:lstStyle/>
          <a:p>
            <a:r>
              <a:rPr lang="en-US" sz="3200" dirty="0"/>
              <a:t>&lt;select name="ctl00$uxLanguageSelector$uxLanguageSelector" </a:t>
            </a:r>
            <a:r>
              <a:rPr lang="en-US" sz="3200" dirty="0" err="1"/>
              <a:t>onchange</a:t>
            </a:r>
            <a:r>
              <a:rPr lang="en-US" sz="3200" dirty="0"/>
              <a:t>="</a:t>
            </a:r>
            <a:r>
              <a:rPr lang="en-US" sz="3200" dirty="0" err="1"/>
              <a:t>javascript:setTimeout</a:t>
            </a:r>
            <a:r>
              <a:rPr lang="en-US" sz="3200" dirty="0"/>
              <a:t>('__</a:t>
            </a:r>
            <a:r>
              <a:rPr lang="en-US" sz="3200" dirty="0" err="1"/>
              <a:t>doPostBack</a:t>
            </a:r>
            <a:r>
              <a:rPr lang="en-US" sz="3200" dirty="0"/>
              <a:t>(\'ctl00$uxLanguageSelector$uxLanguageSelector\',\'\')', 0)" id="ctl00_uxLanguageSelector_uxLanguageSelector" class="</a:t>
            </a:r>
            <a:r>
              <a:rPr lang="en-US" sz="3200" dirty="0" err="1"/>
              <a:t>countrySelect</a:t>
            </a:r>
            <a:r>
              <a:rPr lang="en-US" sz="3200" dirty="0"/>
              <a:t>"&gt; </a:t>
            </a:r>
          </a:p>
        </p:txBody>
      </p:sp>
      <p:sp>
        <p:nvSpPr>
          <p:cNvPr id="4" name="Rectangle 3"/>
          <p:cNvSpPr/>
          <p:nvPr/>
        </p:nvSpPr>
        <p:spPr>
          <a:xfrm>
            <a:off x="2209800" y="4038600"/>
            <a:ext cx="8229600" cy="609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Arrow Connector 5"/>
          <p:cNvCxnSpPr/>
          <p:nvPr/>
        </p:nvCxnSpPr>
        <p:spPr>
          <a:xfrm flipH="1" flipV="1">
            <a:off x="7786288" y="4648200"/>
            <a:ext cx="671913" cy="1600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2109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txBox="1">
            <a:spLocks/>
          </p:cNvSpPr>
          <p:nvPr/>
        </p:nvSpPr>
        <p:spPr>
          <a:xfrm>
            <a:off x="838200" y="1245702"/>
            <a:ext cx="11065746"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en-US" kern="0" dirty="0">
                <a:latin typeface="Segoe UI Light" panose="020B0502040204020203" pitchFamily="34" charset="0"/>
                <a:ea typeface="Segoe UI Light" panose="020B0502040204020203" pitchFamily="34" charset="0"/>
                <a:cs typeface="Segoe UI Light" panose="020B0502040204020203" pitchFamily="34" charset="0"/>
              </a:rPr>
              <a:t>Unit testing helps you change code with </a:t>
            </a:r>
            <a:r>
              <a:rPr lang="en-US" kern="0" dirty="0" smtClean="0">
                <a:latin typeface="Segoe UI Light" panose="020B0502040204020203" pitchFamily="34" charset="0"/>
                <a:ea typeface="Segoe UI Light" panose="020B0502040204020203" pitchFamily="34" charset="0"/>
                <a:cs typeface="Segoe UI Light" panose="020B0502040204020203" pitchFamily="34" charset="0"/>
              </a:rPr>
              <a:t>confidence</a:t>
            </a:r>
          </a:p>
          <a:p>
            <a:r>
              <a:rPr lang="en-US" kern="0" dirty="0" smtClean="0">
                <a:latin typeface="Segoe UI Light" panose="020B0502040204020203" pitchFamily="34" charset="0"/>
                <a:ea typeface="Segoe UI Light" panose="020B0502040204020203" pitchFamily="34" charset="0"/>
                <a:cs typeface="Segoe UI Light" panose="020B0502040204020203" pitchFamily="34" charset="0"/>
              </a:rPr>
              <a:t>ASP.NET MVC is designed to make unit testing easy</a:t>
            </a:r>
          </a:p>
        </p:txBody>
      </p:sp>
      <p:sp>
        <p:nvSpPr>
          <p:cNvPr id="4" name="Title 1"/>
          <p:cNvSpPr>
            <a:spLocks noGrp="1"/>
          </p:cNvSpPr>
          <p:nvPr>
            <p:ph type="title"/>
          </p:nvPr>
        </p:nvSpPr>
        <p:spPr/>
        <p:txBody>
          <a:bodyPr/>
          <a:lstStyle/>
          <a:p>
            <a:r>
              <a:rPr lang="en-US" dirty="0" smtClean="0"/>
              <a:t>Testability</a:t>
            </a:r>
            <a:endParaRPr lang="en-US" dirty="0"/>
          </a:p>
        </p:txBody>
      </p:sp>
    </p:spTree>
    <p:extLst>
      <p:ext uri="{BB962C8B-B14F-4D97-AF65-F5344CB8AC3E}">
        <p14:creationId xmlns:p14="http://schemas.microsoft.com/office/powerpoint/2010/main" val="132676310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Hello ASP.NET MVC</a:t>
            </a:r>
            <a:endParaRPr lang="en-US" dirty="0"/>
          </a:p>
        </p:txBody>
      </p:sp>
    </p:spTree>
    <p:extLst>
      <p:ext uri="{BB962C8B-B14F-4D97-AF65-F5344CB8AC3E}">
        <p14:creationId xmlns:p14="http://schemas.microsoft.com/office/powerpoint/2010/main" val="378881742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8983634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Meet Christopher Harrison | ‏@</a:t>
            </a:r>
            <a:r>
              <a:rPr lang="en-US" sz="4000" dirty="0" err="1" smtClean="0"/>
              <a:t>geektrainer</a:t>
            </a:r>
            <a:r>
              <a:rPr lang="en-US" dirty="0" smtClean="0"/>
              <a:t> </a:t>
            </a:r>
            <a:endParaRPr lang="en-US" dirty="0"/>
          </a:p>
        </p:txBody>
      </p:sp>
      <p:sp>
        <p:nvSpPr>
          <p:cNvPr id="7" name="Content Placeholder 6"/>
          <p:cNvSpPr>
            <a:spLocks noGrp="1"/>
          </p:cNvSpPr>
          <p:nvPr>
            <p:ph idx="10"/>
          </p:nvPr>
        </p:nvSpPr>
        <p:spPr/>
        <p:txBody>
          <a:bodyPr/>
          <a:lstStyle/>
          <a:p>
            <a:pPr marL="0" indent="0">
              <a:buNone/>
            </a:pPr>
            <a:r>
              <a:rPr lang="en-US" dirty="0" smtClean="0"/>
              <a:t>Content Developer</a:t>
            </a:r>
          </a:p>
          <a:p>
            <a:pPr marL="457046" lvl="1" indent="0">
              <a:buNone/>
            </a:pPr>
            <a:r>
              <a:rPr lang="en-US" dirty="0" smtClean="0"/>
              <a:t>Specializes in ASP.NET, SharePoint and SQL Server</a:t>
            </a:r>
          </a:p>
          <a:p>
            <a:pPr marL="457046" lvl="1" indent="0">
              <a:buNone/>
            </a:pPr>
            <a:r>
              <a:rPr lang="en-US" dirty="0" smtClean="0"/>
              <a:t>Microsoft Certified Trainer</a:t>
            </a:r>
          </a:p>
          <a:p>
            <a:pPr marL="0" indent="0">
              <a:buNone/>
            </a:pPr>
            <a:r>
              <a:rPr lang="en-US" dirty="0" smtClean="0"/>
              <a:t>Over 14 Years Experience</a:t>
            </a:r>
          </a:p>
          <a:p>
            <a:pPr marL="457046" lvl="1" indent="0">
              <a:buNone/>
            </a:pPr>
            <a:r>
              <a:rPr lang="en-US" dirty="0" smtClean="0"/>
              <a:t>Regular presenter at TechEd</a:t>
            </a:r>
          </a:p>
          <a:p>
            <a:pPr marL="457046" lvl="1" indent="0">
              <a:buNone/>
            </a:pPr>
            <a:r>
              <a:rPr lang="en-US" dirty="0" smtClean="0"/>
              <a:t>Periodic blogger</a:t>
            </a:r>
          </a:p>
          <a:p>
            <a:pPr marL="457046" lvl="1" indent="0">
              <a:buNone/>
            </a:pPr>
            <a:r>
              <a:rPr lang="en-US" dirty="0" smtClean="0"/>
              <a:t>Certification advocate</a:t>
            </a:r>
          </a:p>
          <a:p>
            <a:pPr marL="457046" lvl="1" indent="0">
              <a:buNone/>
            </a:pPr>
            <a:r>
              <a:rPr lang="en-US" dirty="0" smtClean="0"/>
              <a:t>Marathoner, husband, father of one four legged child</a:t>
            </a:r>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462977" y="0"/>
            <a:ext cx="2729023" cy="2729023"/>
          </a:xfrm>
          <a:prstGeom prst="rect">
            <a:avLst/>
          </a:prstGeom>
        </p:spPr>
      </p:pic>
    </p:spTree>
    <p:extLst>
      <p:ext uri="{BB962C8B-B14F-4D97-AF65-F5344CB8AC3E}">
        <p14:creationId xmlns:p14="http://schemas.microsoft.com/office/powerpoint/2010/main" val="36662551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smtClean="0"/>
              <a:t>Course Topics</a:t>
            </a:r>
            <a:endParaRPr lang="en-US" dirty="0"/>
          </a:p>
        </p:txBody>
      </p:sp>
      <p:grpSp>
        <p:nvGrpSpPr>
          <p:cNvPr id="8" name="Group 7"/>
          <p:cNvGrpSpPr/>
          <p:nvPr/>
        </p:nvGrpSpPr>
        <p:grpSpPr>
          <a:xfrm>
            <a:off x="10058403" y="6159141"/>
            <a:ext cx="1989103" cy="572303"/>
            <a:chOff x="209826" y="188373"/>
            <a:chExt cx="2281581" cy="656454"/>
          </a:xfrm>
        </p:grpSpPr>
        <p:pic>
          <p:nvPicPr>
            <p:cNvPr id="9" name="Picture 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209826" y="188373"/>
              <a:ext cx="656454" cy="656454"/>
            </a:xfrm>
            <a:prstGeom prst="rect">
              <a:avLst/>
            </a:prstGeom>
          </p:spPr>
        </p:pic>
        <p:pic>
          <p:nvPicPr>
            <p:cNvPr id="10" name="Picture 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12830" y="348577"/>
              <a:ext cx="1578577" cy="386507"/>
            </a:xfrm>
            <a:prstGeom prst="rect">
              <a:avLst/>
            </a:prstGeom>
          </p:spPr>
        </p:pic>
      </p:grpSp>
      <p:graphicFrame>
        <p:nvGraphicFramePr>
          <p:cNvPr id="4" name="Content Placeholder 3"/>
          <p:cNvGraphicFramePr>
            <a:graphicFrameLocks noGrp="1"/>
          </p:cNvGraphicFramePr>
          <p:nvPr>
            <p:ph sz="quarter" idx="10"/>
            <p:extLst>
              <p:ext uri="{D42A27DB-BD31-4B8C-83A1-F6EECF244321}">
                <p14:modId xmlns:p14="http://schemas.microsoft.com/office/powerpoint/2010/main" val="1719502421"/>
              </p:ext>
            </p:extLst>
          </p:nvPr>
        </p:nvGraphicFramePr>
        <p:xfrm>
          <a:off x="379413" y="1417636"/>
          <a:ext cx="11525250" cy="4525965"/>
        </p:xfrm>
        <a:graphic>
          <a:graphicData uri="http://schemas.openxmlformats.org/drawingml/2006/table">
            <a:tbl>
              <a:tblPr firstRow="1" bandRow="1">
                <a:tableStyleId>{5C22544A-7EE6-4342-B048-85BDC9FD1C3A}</a:tableStyleId>
              </a:tblPr>
              <a:tblGrid>
                <a:gridCol w="5762625"/>
                <a:gridCol w="5762625"/>
              </a:tblGrid>
              <a:tr h="905193">
                <a:tc gridSpan="2">
                  <a:txBody>
                    <a:bodyPr/>
                    <a:lstStyle/>
                    <a:p>
                      <a:r>
                        <a:rPr lang="en-US" sz="3600" dirty="0" smtClean="0">
                          <a:latin typeface="Segoe UI Light" panose="020B0502040204020203" pitchFamily="34" charset="0"/>
                          <a:cs typeface="Segoe UI Light" panose="020B0502040204020203" pitchFamily="34" charset="0"/>
                        </a:rPr>
                        <a:t>Introduction to ASP.NET MVC</a:t>
                      </a:r>
                      <a:endParaRPr lang="en-US" sz="3600" dirty="0">
                        <a:latin typeface="Segoe UI Light" panose="020B0502040204020203" pitchFamily="34" charset="0"/>
                        <a:cs typeface="Segoe UI Light" panose="020B0502040204020203" pitchFamily="34" charset="0"/>
                      </a:endParaRPr>
                    </a:p>
                  </a:txBody>
                  <a:tcPr anchor="ctr"/>
                </a:tc>
                <a:tc hMerge="1">
                  <a:txBody>
                    <a:bodyPr/>
                    <a:lstStyle/>
                    <a:p>
                      <a:endParaRPr lang="en-US" dirty="0"/>
                    </a:p>
                  </a:txBody>
                  <a:tcPr/>
                </a:tc>
              </a:tr>
              <a:tr h="905193">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Segoe UI Light" panose="020B0502040204020203" pitchFamily="34" charset="0"/>
                          <a:ea typeface="+mn-ea"/>
                          <a:cs typeface="Segoe UI Light" panose="020B0502040204020203" pitchFamily="34" charset="0"/>
                        </a:rPr>
                        <a:t>01 | Basics of MVC and the Moving Parts</a:t>
                      </a:r>
                      <a:endParaRPr lang="en-US" sz="2400" kern="1200" dirty="0">
                        <a:solidFill>
                          <a:schemeClr val="dk1"/>
                        </a:solidFill>
                        <a:latin typeface="Segoe UI Light" panose="020B0502040204020203" pitchFamily="34" charset="0"/>
                        <a:ea typeface="+mn-ea"/>
                        <a:cs typeface="Segoe UI Light" panose="020B0502040204020203" pitchFamily="34" charset="0"/>
                      </a:endParaRPr>
                    </a:p>
                  </a:txBody>
                  <a:tcPr anchor="ctr"/>
                </a:tc>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Segoe UI Light" panose="020B0502040204020203" pitchFamily="34" charset="0"/>
                          <a:ea typeface="+mn-ea"/>
                          <a:cs typeface="Segoe UI Light" panose="020B0502040204020203" pitchFamily="34" charset="0"/>
                        </a:rPr>
                        <a:t>05 | Customizing Views</a:t>
                      </a:r>
                    </a:p>
                  </a:txBody>
                  <a:tcPr anchor="ctr"/>
                </a:tc>
              </a:tr>
              <a:tr h="905193">
                <a:tc>
                  <a:txBody>
                    <a:bodyPr/>
                    <a:lstStyle/>
                    <a:p>
                      <a:r>
                        <a:rPr lang="en-US" sz="2400" dirty="0" smtClean="0">
                          <a:latin typeface="Segoe UI Light" panose="020B0502040204020203" pitchFamily="34" charset="0"/>
                          <a:cs typeface="Segoe UI Light" panose="020B0502040204020203" pitchFamily="34" charset="0"/>
                        </a:rPr>
                        <a:t>02 | </a:t>
                      </a:r>
                      <a:r>
                        <a:rPr lang="en-US" sz="2400" dirty="0" smtClean="0">
                          <a:latin typeface="Segoe UI Light" panose="020B0502040204020203" pitchFamily="34" charset="0"/>
                          <a:cs typeface="Segoe UI Light" panose="020B0502040204020203" pitchFamily="34" charset="0"/>
                        </a:rPr>
                        <a:t>Creating and Configuring Models</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06 | Introduction to Bootstrap</a:t>
                      </a:r>
                      <a:endParaRPr lang="en-US" sz="2400" dirty="0">
                        <a:latin typeface="Segoe UI Light" panose="020B0502040204020203" pitchFamily="34" charset="0"/>
                        <a:cs typeface="Segoe UI Light" panose="020B0502040204020203" pitchFamily="34" charset="0"/>
                      </a:endParaRPr>
                    </a:p>
                  </a:txBody>
                  <a:tcPr anchor="ctr"/>
                </a:tc>
              </a:tr>
              <a:tr h="905193">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dirty="0" smtClean="0">
                          <a:latin typeface="Segoe UI Light" panose="020B0502040204020203" pitchFamily="34" charset="0"/>
                          <a:cs typeface="Segoe UI Light" panose="020B0502040204020203" pitchFamily="34" charset="0"/>
                        </a:rPr>
                        <a:t>03</a:t>
                      </a:r>
                      <a:r>
                        <a:rPr lang="en-US" sz="2400" baseline="0" dirty="0" smtClean="0">
                          <a:latin typeface="Segoe UI Light" panose="020B0502040204020203" pitchFamily="34" charset="0"/>
                          <a:cs typeface="Segoe UI Light" panose="020B0502040204020203" pitchFamily="34" charset="0"/>
                        </a:rPr>
                        <a:t> | The Power of Visual Studio</a:t>
                      </a:r>
                      <a:endParaRPr lang="en-US" sz="2400" dirty="0" smtClean="0">
                        <a:latin typeface="Segoe UI Light" panose="020B0502040204020203" pitchFamily="34" charset="0"/>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07 | Introduction to Authentication</a:t>
                      </a:r>
                      <a:endParaRPr lang="en-US" sz="2400" dirty="0">
                        <a:latin typeface="Segoe UI Light" panose="020B0502040204020203" pitchFamily="34" charset="0"/>
                        <a:cs typeface="Segoe UI Light" panose="020B0502040204020203" pitchFamily="34" charset="0"/>
                      </a:endParaRPr>
                    </a:p>
                  </a:txBody>
                  <a:tcPr anchor="ctr"/>
                </a:tc>
              </a:tr>
              <a:tr h="905193">
                <a:tc>
                  <a:txBody>
                    <a:bodyPr/>
                    <a:lstStyle/>
                    <a:p>
                      <a:pPr marL="0" marR="0" indent="0" algn="l" defTabSz="914088" rtl="0" eaLnBrk="1" fontAlgn="auto" latinLnBrk="0" hangingPunct="1">
                        <a:lnSpc>
                          <a:spcPct val="100000"/>
                        </a:lnSpc>
                        <a:spcBef>
                          <a:spcPts val="0"/>
                        </a:spcBef>
                        <a:spcAft>
                          <a:spcPts val="0"/>
                        </a:spcAft>
                        <a:buClrTx/>
                        <a:buSzTx/>
                        <a:buFontTx/>
                        <a:buNone/>
                        <a:tabLst/>
                        <a:defRPr/>
                      </a:pPr>
                      <a:r>
                        <a:rPr lang="en-US" sz="2400" kern="1200" dirty="0" smtClean="0">
                          <a:solidFill>
                            <a:schemeClr val="dk1"/>
                          </a:solidFill>
                          <a:latin typeface="Segoe UI Light" panose="020B0502040204020203" pitchFamily="34" charset="0"/>
                          <a:ea typeface="+mn-ea"/>
                          <a:cs typeface="Segoe UI Light" panose="020B0502040204020203" pitchFamily="34" charset="0"/>
                        </a:rPr>
                        <a:t>04 | Customizing Controllers</a:t>
                      </a:r>
                      <a:endParaRPr lang="en-GB" sz="2400" kern="1200" dirty="0" smtClean="0">
                        <a:solidFill>
                          <a:schemeClr val="dk1"/>
                        </a:solidFill>
                        <a:latin typeface="Segoe UI Light" panose="020B0502040204020203" pitchFamily="34" charset="0"/>
                        <a:ea typeface="+mn-ea"/>
                        <a:cs typeface="Segoe UI Light" panose="020B0502040204020203" pitchFamily="34" charset="0"/>
                      </a:endParaRPr>
                    </a:p>
                  </a:txBody>
                  <a:tcPr anchor="ctr"/>
                </a:tc>
                <a:tc>
                  <a:txBody>
                    <a:bodyPr/>
                    <a:lstStyle/>
                    <a:p>
                      <a:r>
                        <a:rPr lang="en-US" sz="2400" dirty="0" smtClean="0">
                          <a:latin typeface="Segoe UI Light" panose="020B0502040204020203" pitchFamily="34" charset="0"/>
                          <a:cs typeface="Segoe UI Light" panose="020B0502040204020203" pitchFamily="34" charset="0"/>
                        </a:rPr>
                        <a:t>08 | Next Steps</a:t>
                      </a:r>
                      <a:endParaRPr lang="en-US" sz="2400" dirty="0">
                        <a:latin typeface="Segoe UI Light" panose="020B0502040204020203" pitchFamily="34" charset="0"/>
                        <a:cs typeface="Segoe UI Light" panose="020B0502040204020203" pitchFamily="34" charset="0"/>
                      </a:endParaRPr>
                    </a:p>
                  </a:txBody>
                  <a:tcPr anchor="ctr"/>
                </a:tc>
              </a:tr>
            </a:tbl>
          </a:graphicData>
        </a:graphic>
      </p:graphicFrame>
    </p:spTree>
    <p:extLst>
      <p:ext uri="{BB962C8B-B14F-4D97-AF65-F5344CB8AC3E}">
        <p14:creationId xmlns:p14="http://schemas.microsoft.com/office/powerpoint/2010/main" val="41785647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smtClean="0"/>
              <a:t>Setting Expectations</a:t>
            </a:r>
            <a:endParaRPr lang="en-US" dirty="0"/>
          </a:p>
        </p:txBody>
      </p:sp>
      <p:sp>
        <p:nvSpPr>
          <p:cNvPr id="3" name="Content Placeholder 2"/>
          <p:cNvSpPr>
            <a:spLocks noGrp="1"/>
          </p:cNvSpPr>
          <p:nvPr>
            <p:ph sz="quarter" idx="10"/>
          </p:nvPr>
        </p:nvSpPr>
        <p:spPr/>
        <p:txBody>
          <a:bodyPr/>
          <a:lstStyle/>
          <a:p>
            <a:r>
              <a:rPr lang="en-US" dirty="0" smtClean="0"/>
              <a:t>Target Audience</a:t>
            </a:r>
          </a:p>
          <a:p>
            <a:pPr lvl="1"/>
            <a:r>
              <a:rPr lang="en-US" dirty="0" smtClean="0"/>
              <a:t>.NET Developer who is new to web development</a:t>
            </a:r>
          </a:p>
          <a:p>
            <a:pPr lvl="1"/>
            <a:r>
              <a:rPr lang="en-US" dirty="0" smtClean="0"/>
              <a:t>Web developer who is new to .NET</a:t>
            </a:r>
          </a:p>
          <a:p>
            <a:pPr lvl="1"/>
            <a:r>
              <a:rPr lang="en-US" dirty="0" smtClean="0"/>
              <a:t>Web Forms developer who wants to learn ASP.NET MVC</a:t>
            </a:r>
          </a:p>
          <a:p>
            <a:r>
              <a:rPr lang="en-US" dirty="0" smtClean="0"/>
              <a:t>Suggested Prerequisites/Supporting Material</a:t>
            </a:r>
          </a:p>
          <a:p>
            <a:pPr lvl="1"/>
            <a:r>
              <a:rPr lang="en-US" dirty="0" smtClean="0"/>
              <a:t>Visual Studio 2013 Express for Web</a:t>
            </a:r>
          </a:p>
          <a:p>
            <a:pPr lvl="1"/>
            <a:r>
              <a:rPr lang="en-US" dirty="0"/>
              <a:t>MVA: </a:t>
            </a:r>
            <a:r>
              <a:rPr lang="en-US" dirty="0">
                <a:hlinkClick r:id="rId3"/>
              </a:rPr>
              <a:t>Developing ASP.NET MVC 4 Web Applications Jump Start</a:t>
            </a:r>
            <a:endParaRPr lang="en-US" dirty="0" smtClean="0"/>
          </a:p>
          <a:p>
            <a:pPr lvl="1"/>
            <a:endParaRPr lang="en-US" dirty="0" smtClean="0"/>
          </a:p>
        </p:txBody>
      </p:sp>
    </p:spTree>
    <p:extLst>
      <p:ext uri="{BB962C8B-B14F-4D97-AF65-F5344CB8AC3E}">
        <p14:creationId xmlns:p14="http://schemas.microsoft.com/office/powerpoint/2010/main" val="19674073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0"/>
          </p:nvPr>
        </p:nvSpPr>
        <p:spPr>
          <a:xfrm>
            <a:off x="277813" y="1427918"/>
            <a:ext cx="11525250" cy="5290388"/>
          </a:xfrm>
        </p:spPr>
        <p:txBody>
          <a:bodyPr/>
          <a:lstStyle/>
          <a:p>
            <a:r>
              <a:rPr lang="en-US" dirty="0" smtClean="0"/>
              <a:t>Microsoft Virtual Academy</a:t>
            </a:r>
          </a:p>
          <a:p>
            <a:pPr lvl="1"/>
            <a:r>
              <a:rPr lang="en-US" dirty="0" smtClean="0"/>
              <a:t>Free online learning tailored for IT Pros and Developers </a:t>
            </a:r>
          </a:p>
          <a:p>
            <a:pPr lvl="1"/>
            <a:r>
              <a:rPr lang="en-US" dirty="0"/>
              <a:t>Over </a:t>
            </a:r>
            <a:r>
              <a:rPr lang="en-US" dirty="0" smtClean="0"/>
              <a:t>1M registered users</a:t>
            </a:r>
          </a:p>
          <a:p>
            <a:pPr lvl="1"/>
            <a:r>
              <a:rPr lang="en-US" dirty="0" smtClean="0"/>
              <a:t>Up-to-date, relevant training on variety of Microsoft products</a:t>
            </a:r>
          </a:p>
          <a:p>
            <a:r>
              <a:rPr lang="en-US" dirty="0" smtClean="0"/>
              <a:t>“Earn while you learn!” </a:t>
            </a:r>
          </a:p>
          <a:p>
            <a:pPr lvl="1"/>
            <a:r>
              <a:rPr lang="en-US" dirty="0" smtClean="0"/>
              <a:t>Get 50 MVA Points for this event!</a:t>
            </a:r>
          </a:p>
          <a:p>
            <a:pPr lvl="1"/>
            <a:r>
              <a:rPr lang="en-US" dirty="0" smtClean="0"/>
              <a:t>Visit </a:t>
            </a:r>
            <a:r>
              <a:rPr lang="en-US" dirty="0" smtClean="0">
                <a:hlinkClick r:id="rId2"/>
              </a:rPr>
              <a:t>http://aka.ms/MVA-Voucher</a:t>
            </a:r>
            <a:r>
              <a:rPr lang="en-US" dirty="0" smtClean="0"/>
              <a:t> </a:t>
            </a:r>
          </a:p>
          <a:p>
            <a:pPr lvl="1"/>
            <a:r>
              <a:rPr lang="en-US" dirty="0" smtClean="0"/>
              <a:t>Enter this code: </a:t>
            </a:r>
            <a:r>
              <a:rPr lang="da-DK" b="1" dirty="0"/>
              <a:t>IntroASPNetMVC</a:t>
            </a:r>
            <a:r>
              <a:rPr lang="en-US" b="1" dirty="0" smtClean="0"/>
              <a:t> </a:t>
            </a:r>
            <a:r>
              <a:rPr lang="en-US" dirty="0" smtClean="0"/>
              <a:t>(expires 7/24/2014)</a:t>
            </a:r>
            <a:endParaRPr lang="en-US" dirty="0"/>
          </a:p>
        </p:txBody>
      </p:sp>
      <p:pic>
        <p:nvPicPr>
          <p:cNvPr id="5" name="Picture 4"/>
          <p:cNvPicPr>
            <a:picLocks noChangeAspect="1"/>
          </p:cNvPicPr>
          <p:nvPr/>
        </p:nvPicPr>
        <p:blipFill>
          <a:blip r:embed="rId3"/>
          <a:stretch>
            <a:fillRect/>
          </a:stretch>
        </p:blipFill>
        <p:spPr>
          <a:xfrm>
            <a:off x="99464" y="76676"/>
            <a:ext cx="937984" cy="990459"/>
          </a:xfrm>
          <a:prstGeom prst="rect">
            <a:avLst/>
          </a:prstGeom>
        </p:spPr>
      </p:pic>
      <p:sp>
        <p:nvSpPr>
          <p:cNvPr id="3" name="Title 2"/>
          <p:cNvSpPr>
            <a:spLocks noGrp="1"/>
          </p:cNvSpPr>
          <p:nvPr>
            <p:ph type="title"/>
          </p:nvPr>
        </p:nvSpPr>
        <p:spPr/>
        <p:txBody>
          <a:bodyPr/>
          <a:lstStyle/>
          <a:p>
            <a:r>
              <a:rPr lang="en-US" dirty="0" smtClean="0"/>
              <a:t>     Join the MVA Community!</a:t>
            </a:r>
            <a:endParaRPr lang="en-US" dirty="0"/>
          </a:p>
        </p:txBody>
      </p:sp>
    </p:spTree>
    <p:extLst>
      <p:ext uri="{BB962C8B-B14F-4D97-AF65-F5344CB8AC3E}">
        <p14:creationId xmlns:p14="http://schemas.microsoft.com/office/powerpoint/2010/main" val="36547093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0"/>
          </p:nvPr>
        </p:nvSpPr>
        <p:spPr/>
        <p:txBody>
          <a:bodyPr/>
          <a:lstStyle/>
          <a:p>
            <a:r>
              <a:rPr lang="en-US" dirty="0" smtClean="0"/>
              <a:t>01 | </a:t>
            </a:r>
            <a:r>
              <a:rPr lang="en-US" dirty="0"/>
              <a:t>Basics of MVC and the Moving Parts</a:t>
            </a:r>
          </a:p>
        </p:txBody>
      </p:sp>
      <p:sp>
        <p:nvSpPr>
          <p:cNvPr id="4" name="Subtitle 3"/>
          <p:cNvSpPr>
            <a:spLocks noGrp="1"/>
          </p:cNvSpPr>
          <p:nvPr>
            <p:ph type="subTitle" idx="1"/>
          </p:nvPr>
        </p:nvSpPr>
        <p:spPr/>
        <p:txBody>
          <a:bodyPr/>
          <a:lstStyle/>
          <a:p>
            <a:r>
              <a:rPr lang="en-US" dirty="0"/>
              <a:t>Jon Galloway | Technical Evangelist</a:t>
            </a:r>
          </a:p>
          <a:p>
            <a:r>
              <a:rPr lang="en-US" dirty="0"/>
              <a:t>Christopher Harrison | Content Developer</a:t>
            </a:r>
          </a:p>
        </p:txBody>
      </p:sp>
    </p:spTree>
    <p:extLst>
      <p:ext uri="{BB962C8B-B14F-4D97-AF65-F5344CB8AC3E}">
        <p14:creationId xmlns:p14="http://schemas.microsoft.com/office/powerpoint/2010/main" val="8976925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p:cNvSpPr>
            <a:spLocks noGrp="1"/>
          </p:cNvSpPr>
          <p:nvPr>
            <p:ph sz="quarter" idx="10"/>
          </p:nvPr>
        </p:nvSpPr>
        <p:spPr/>
        <p:txBody>
          <a:bodyPr>
            <a:normAutofit/>
          </a:bodyPr>
          <a:lstStyle/>
          <a:p>
            <a:r>
              <a:rPr lang="en-GB" dirty="0" smtClean="0"/>
              <a:t>ASP.NET overview</a:t>
            </a:r>
          </a:p>
          <a:p>
            <a:r>
              <a:rPr lang="en-GB" dirty="0" smtClean="0"/>
              <a:t>What is MVC?</a:t>
            </a:r>
          </a:p>
          <a:p>
            <a:r>
              <a:rPr lang="en-GB" dirty="0" smtClean="0"/>
              <a:t>What’s the point?</a:t>
            </a:r>
            <a:endParaRPr lang="en-GB" dirty="0"/>
          </a:p>
        </p:txBody>
      </p:sp>
      <p:sp>
        <p:nvSpPr>
          <p:cNvPr id="2" name="Title 1"/>
          <p:cNvSpPr>
            <a:spLocks noGrp="1"/>
          </p:cNvSpPr>
          <p:nvPr>
            <p:ph type="title"/>
          </p:nvPr>
        </p:nvSpPr>
        <p:spPr/>
        <p:txBody>
          <a:bodyPr/>
          <a:lstStyle/>
          <a:p>
            <a:r>
              <a:rPr lang="en-US" smtClean="0"/>
              <a:t>Module Overview</a:t>
            </a:r>
            <a:endParaRPr lang="en-US" dirty="0"/>
          </a:p>
        </p:txBody>
      </p:sp>
    </p:spTree>
    <p:extLst>
      <p:ext uri="{BB962C8B-B14F-4D97-AF65-F5344CB8AC3E}">
        <p14:creationId xmlns:p14="http://schemas.microsoft.com/office/powerpoint/2010/main" val="3183499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a:t>ASP.NET Overview</a:t>
            </a:r>
          </a:p>
        </p:txBody>
      </p:sp>
      <p:sp>
        <p:nvSpPr>
          <p:cNvPr id="2" name="Subtitle 1"/>
          <p:cNvSpPr>
            <a:spLocks noGrp="1"/>
          </p:cNvSpPr>
          <p:nvPr>
            <p:ph type="subTitle" idx="1"/>
          </p:nvPr>
        </p:nvSpPr>
        <p:spPr/>
        <p:txBody>
          <a:bodyPr/>
          <a:lstStyle/>
          <a:p>
            <a:endParaRPr lang="en-US"/>
          </a:p>
        </p:txBody>
      </p:sp>
    </p:spTree>
    <p:extLst>
      <p:ext uri="{BB962C8B-B14F-4D97-AF65-F5344CB8AC3E}">
        <p14:creationId xmlns:p14="http://schemas.microsoft.com/office/powerpoint/2010/main" val="986342068"/>
      </p:ext>
    </p:extLst>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Module xmlns="91E34EB2-09A7-4C74-9FE9-76B9EE0656B9">1</Module>
    <Content_x0020_Type xmlns="91E34EB2-09A7-4C74-9FE9-76B9EE0656B9">Slide Presentation</Content_x0020_Type>
    <Status xmlns="91E34EB2-09A7-4C74-9FE9-76B9EE0656B9">Final</Statu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9BE5610A3E0D4F42BA2B33F974DB0940" ma:contentTypeVersion="" ma:contentTypeDescription="Create a new document." ma:contentTypeScope="" ma:versionID="29cbfdceb9d09f72b80b03ebe6ef9776">
  <xsd:schema xmlns:xsd="http://www.w3.org/2001/XMLSchema" xmlns:xs="http://www.w3.org/2001/XMLSchema" xmlns:p="http://schemas.microsoft.com/office/2006/metadata/properties" xmlns:ns2="91E34EB2-09A7-4C74-9FE9-76B9EE0656B9" targetNamespace="http://schemas.microsoft.com/office/2006/metadata/properties" ma:root="true" ma:fieldsID="5383a24967c64c3be3d520fa0b1e9eec" ns2:_="">
    <xsd:import namespace="91E34EB2-09A7-4C74-9FE9-76B9EE0656B9"/>
    <xsd:element name="properties">
      <xsd:complexType>
        <xsd:sequence>
          <xsd:element name="documentManagement">
            <xsd:complexType>
              <xsd:all>
                <xsd:element ref="ns2:Content_x0020_Type"/>
                <xsd:element ref="ns2:Module"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E34EB2-09A7-4C74-9FE9-76B9EE0656B9" elementFormDefault="qualified">
    <xsd:import namespace="http://schemas.microsoft.com/office/2006/documentManagement/types"/>
    <xsd:import namespace="http://schemas.microsoft.com/office/infopath/2007/PartnerControls"/>
    <xsd:element name="Content_x0020_Type" ma:index="8" ma:displayName="Content Type" ma:format="Dropdown" ma:internalName="Content_x0020_Type">
      <xsd:simpleType>
        <xsd:restriction base="dms:Choice">
          <xsd:enumeration value="Assessment"/>
          <xsd:enumeration value="Assessment Policheck"/>
          <xsd:enumeration value="Break Slides"/>
          <xsd:enumeration value="CC File"/>
          <xsd:enumeration value="CC Policheck"/>
          <xsd:enumeration value="Instructor Image"/>
          <xsd:enumeration value="Outline"/>
          <xsd:enumeration value="Promo Package"/>
          <xsd:enumeration value="Slide Presentation"/>
          <xsd:enumeration value="Slide Presentation Policheck"/>
          <xsd:enumeration value="SME Recruitment"/>
          <xsd:enumeration value="Video"/>
        </xsd:restriction>
      </xsd:simpleType>
    </xsd:element>
    <xsd:element name="Module" ma:index="9" nillable="true" ma:displayName="Module" ma:decimals="0" ma:internalName="Module" ma:percentage="FALSE">
      <xsd:simpleType>
        <xsd:restriction base="dms:Number">
          <xsd:maxInclusive value="40"/>
          <xsd:minInclusive value="1"/>
        </xsd:restriction>
      </xsd:simpleType>
    </xsd:element>
    <xsd:element name="Status" ma:index="10" nillable="true" ma:displayName="Status" ma:default="Draft" ma:format="Dropdown" ma:internalName="Status">
      <xsd:simpleType>
        <xsd:restriction base="dms:Choice">
          <xsd:enumeration value="Draft"/>
          <xsd:enumeration value="Final"/>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7025FDD9-4C58-4084-9F89-0E6ADD6FFF55}"/>
</file>

<file path=customXml/itemProps2.xml><?xml version="1.0" encoding="utf-8"?>
<ds:datastoreItem xmlns:ds="http://schemas.openxmlformats.org/officeDocument/2006/customXml" ds:itemID="{CEB21AA6-B8B4-441E-8C62-EBCC7BADD583}"/>
</file>

<file path=customXml/itemProps3.xml><?xml version="1.0" encoding="utf-8"?>
<ds:datastoreItem xmlns:ds="http://schemas.openxmlformats.org/officeDocument/2006/customXml" ds:itemID="{B0CA13EC-1D3C-4D6F-8D1C-E8A452CFC79A}"/>
</file>

<file path=docProps/app.xml><?xml version="1.0" encoding="utf-8"?>
<Properties xmlns="http://schemas.openxmlformats.org/officeDocument/2006/extended-properties" xmlns:vt="http://schemas.openxmlformats.org/officeDocument/2006/docPropsVTypes">
  <Template/>
  <TotalTime>3681</TotalTime>
  <Words>565</Words>
  <Application>Microsoft Office PowerPoint</Application>
  <PresentationFormat>Widescreen</PresentationFormat>
  <Paragraphs>132</Paragraphs>
  <Slides>25</Slides>
  <Notes>11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Segoe</vt:lpstr>
      <vt:lpstr>Segoe UI</vt:lpstr>
      <vt:lpstr>Segoe UI Light</vt:lpstr>
      <vt:lpstr>Segoe UI Symbol</vt:lpstr>
      <vt:lpstr>Times New Roman</vt:lpstr>
      <vt:lpstr>1_Office Theme</vt:lpstr>
      <vt:lpstr>Introduction to ASP.NET MVC Jump Start</vt:lpstr>
      <vt:lpstr>Meet Jon Galloway | @jongalloway</vt:lpstr>
      <vt:lpstr>Meet Christopher Harrison | ‏@geektrainer </vt:lpstr>
      <vt:lpstr>Course Topics</vt:lpstr>
      <vt:lpstr>Setting Expectations</vt:lpstr>
      <vt:lpstr>     Join the MVA Community!</vt:lpstr>
      <vt:lpstr>PowerPoint Presentation</vt:lpstr>
      <vt:lpstr>Module Overview</vt:lpstr>
      <vt:lpstr>PowerPoint Presentation</vt:lpstr>
      <vt:lpstr>ASP.NET Overview</vt:lpstr>
      <vt:lpstr>PowerPoint Presentation</vt:lpstr>
      <vt:lpstr>Models, Views, and Controllers</vt:lpstr>
      <vt:lpstr>PowerPoint Presentation</vt:lpstr>
      <vt:lpstr>Seems complicated. What’s the point?</vt:lpstr>
      <vt:lpstr>Some comparisons to ASP.NET Web Forms</vt:lpstr>
      <vt:lpstr>ASP.NET Web Forms Values</vt:lpstr>
      <vt:lpstr>PowerPoint Presentation</vt:lpstr>
      <vt:lpstr>PowerPoint Presentation</vt:lpstr>
      <vt:lpstr>PowerPoint Presentation</vt:lpstr>
      <vt:lpstr>PowerPoint Presentation</vt:lpstr>
      <vt:lpstr>PowerPoint Presentation</vt:lpstr>
      <vt:lpstr>PowerPoint Presentation</vt:lpstr>
      <vt:lpstr>Testability</vt:lpstr>
      <vt:lpstr>Hello ASP.NET MVC</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Galloway</dc:creator>
  <cp:lastModifiedBy>Sine Rix</cp:lastModifiedBy>
  <cp:revision>80</cp:revision>
  <dcterms:created xsi:type="dcterms:W3CDTF">2013-02-15T23:12:42Z</dcterms:created>
  <dcterms:modified xsi:type="dcterms:W3CDTF">2014-07-07T07:40:10Z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0x0101009BE5610A3E0D4F42BA2B33F974DB0940</vt:lpwstr>
  </property>
  <property fmtid="{D5CDD505-2E9C-101B-9397-08002B2CF9AE}" pid="3" name="IsMyDocuments">
    <vt:bool>true</vt:bool>
  </property>
  <property fmtid="{D5CDD505-2E9C-101B-9397-08002B2CF9AE}" pid="4" name="Related Type Document">
    <vt:lpwstr/>
  </property>
  <property fmtid="{D5CDD505-2E9C-101B-9397-08002B2CF9AE}" pid="5" name="Document Tag">
    <vt:lpwstr>24;#Content Templates|bdbbc9aa-4892-4816-9e36-bf1120da60e9</vt:lpwstr>
  </property>
  <property fmtid="{D5CDD505-2E9C-101B-9397-08002B2CF9AE}" pid="6" name="TaxKeyword">
    <vt:lpwstr/>
  </property>
  <property fmtid="{D5CDD505-2E9C-101B-9397-08002B2CF9AE}" pid="7" name="DocVizMetadataToken">
    <vt:lpwstr>300x410x1</vt:lpwstr>
  </property>
</Properties>
</file>